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89" r:id="rId2"/>
    <p:sldId id="295" r:id="rId3"/>
    <p:sldId id="311" r:id="rId4"/>
    <p:sldId id="312" r:id="rId5"/>
    <p:sldId id="315" r:id="rId6"/>
    <p:sldId id="316" r:id="rId7"/>
    <p:sldId id="332" r:id="rId8"/>
    <p:sldId id="337" r:id="rId9"/>
    <p:sldId id="321" r:id="rId10"/>
    <p:sldId id="329" r:id="rId11"/>
    <p:sldId id="333" r:id="rId12"/>
    <p:sldId id="331" r:id="rId13"/>
    <p:sldId id="323" r:id="rId14"/>
    <p:sldId id="338" r:id="rId15"/>
    <p:sldId id="334" r:id="rId16"/>
    <p:sldId id="335" r:id="rId17"/>
    <p:sldId id="327" r:id="rId18"/>
    <p:sldId id="330" r:id="rId19"/>
    <p:sldId id="339" r:id="rId20"/>
    <p:sldId id="319" r:id="rId21"/>
    <p:sldId id="317" r:id="rId22"/>
    <p:sldId id="310" r:id="rId23"/>
  </p:sldIdLst>
  <p:sldSz cx="12192000" cy="6858000"/>
  <p:notesSz cx="6858000" cy="9144000"/>
  <p:embeddedFontLst>
    <p:embeddedFont>
      <p:font typeface="Angsana New" panose="02020603050405020304" pitchFamily="18" charset="-34"/>
      <p:regular r:id="rId25"/>
      <p:bold r:id="rId26"/>
      <p:italic r:id="rId27"/>
      <p:boldItalic r:id="rId28"/>
    </p:embeddedFont>
    <p:embeddedFont>
      <p:font typeface="Calibri" panose="020F0502020204030204" pitchFamily="34" charset="0"/>
      <p:regular r:id="rId29"/>
      <p:bold r:id="rId30"/>
      <p:italic r:id="rId31"/>
      <p:boldItalic r:id="rId32"/>
    </p:embeddedFont>
    <p:embeddedFont>
      <p:font typeface="Calibri Light" panose="020F0302020204030204" pitchFamily="34" charset="0"/>
      <p:regular r:id="rId33"/>
      <p:italic r:id="rId34"/>
    </p:embeddedFont>
    <p:embeddedFont>
      <p:font typeface="Segoe UI" panose="020B0502040204020203" pitchFamily="34" charset="0"/>
      <p:regular r:id="rId35"/>
      <p:bold r:id="rId36"/>
      <p:italic r:id="rId37"/>
      <p:boldItalic r:id="rId38"/>
    </p:embeddedFont>
    <p:embeddedFont>
      <p:font typeface="SimSun" panose="02010600030101010101" pitchFamily="2" charset="-122"/>
      <p:regular r:id="rId39"/>
    </p:embeddedFont>
  </p:embeddedFont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CD33"/>
    <a:srgbClr val="FF9900"/>
    <a:srgbClr val="231F20"/>
    <a:srgbClr val="FFCF01"/>
    <a:srgbClr val="FFD72D"/>
    <a:srgbClr val="232F3E"/>
    <a:srgbClr val="131A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673" autoAdjust="0"/>
  </p:normalViewPr>
  <p:slideViewPr>
    <p:cSldViewPr snapToGrid="0">
      <p:cViewPr>
        <p:scale>
          <a:sx n="66" d="100"/>
          <a:sy n="66" d="100"/>
        </p:scale>
        <p:origin x="1224" y="1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a:extLst>
              <a:ext uri="{FF2B5EF4-FFF2-40B4-BE49-F238E27FC236}">
                <a16:creationId xmlns:a16="http://schemas.microsoft.com/office/drawing/2014/main" id="{1EE135A2-95B1-4B62-9277-97DC470A7729}"/>
              </a:ext>
            </a:extLst>
          </p:cNvPr>
          <p:cNvSpPr>
            <a:spLocks noGrp="1" noChangeArrowheads="1"/>
          </p:cNvSpPr>
          <p:nvPr>
            <p:ph type="hdr" sz="quarter" idx="4294967295"/>
          </p:nvPr>
        </p:nvSpPr>
        <p:spPr bwMode="auto">
          <a:xfrm>
            <a:off x="0" y="0"/>
            <a:ext cx="2971800" cy="458788"/>
          </a:xfrm>
          <a:prstGeom prst="rect">
            <a:avLst/>
          </a:prstGeom>
          <a:noFill/>
          <a:ln>
            <a:noFill/>
          </a:ln>
        </p:spPr>
        <p:txBody>
          <a:bodyPr vert="horz" wrap="square" lIns="91440" tIns="45720" rIns="91440" bIns="45720" numCol="1" anchor="t" anchorCtr="0" compatLnSpc="1">
            <a:prstTxWarp prst="textNoShape">
              <a:avLst/>
            </a:prstTxWarp>
          </a:bodyPr>
          <a:lstStyle>
            <a:lvl1pPr eaLnBrk="1" hangingPunct="1">
              <a:buFont typeface="Arial" pitchFamily="34" charset="0"/>
              <a:buNone/>
              <a:defRPr sz="1200">
                <a:latin typeface="Arial" pitchFamily="34" charset="0"/>
              </a:defRPr>
            </a:lvl1pPr>
          </a:lstStyle>
          <a:p>
            <a:pPr>
              <a:defRPr/>
            </a:pPr>
            <a:endParaRPr lang="zh-CN" altLang="zh-CN"/>
          </a:p>
        </p:txBody>
      </p:sp>
      <p:sp>
        <p:nvSpPr>
          <p:cNvPr id="2051" name="日期占位符 2">
            <a:extLst>
              <a:ext uri="{FF2B5EF4-FFF2-40B4-BE49-F238E27FC236}">
                <a16:creationId xmlns:a16="http://schemas.microsoft.com/office/drawing/2014/main" id="{0E4365DC-EDC8-4D5A-BF7A-87EAAB2BFF55}"/>
              </a:ext>
            </a:extLst>
          </p:cNvPr>
          <p:cNvSpPr>
            <a:spLocks noGrp="1" noChangeArrowheads="1"/>
          </p:cNvSpPr>
          <p:nvPr>
            <p:ph type="dt" idx="1"/>
          </p:nvPr>
        </p:nvSpPr>
        <p:spPr bwMode="auto">
          <a:xfrm>
            <a:off x="3884613" y="0"/>
            <a:ext cx="2971800" cy="458788"/>
          </a:xfrm>
          <a:prstGeom prst="rect">
            <a:avLst/>
          </a:prstGeom>
          <a:noFill/>
          <a:ln>
            <a:noFill/>
          </a:ln>
        </p:spPr>
        <p:txBody>
          <a:bodyPr vert="horz" wrap="square" lIns="91440" tIns="45720" rIns="91440" bIns="45720" numCol="1" anchor="t" anchorCtr="0" compatLnSpc="1">
            <a:prstTxWarp prst="textNoShape">
              <a:avLst/>
            </a:prstTxWarp>
          </a:bodyPr>
          <a:lstStyle>
            <a:lvl1pPr algn="r" eaLnBrk="1" hangingPunct="1">
              <a:buFont typeface="Arial" pitchFamily="34" charset="0"/>
              <a:buNone/>
              <a:defRPr>
                <a:latin typeface="Arial" pitchFamily="34" charset="0"/>
              </a:defRPr>
            </a:lvl1pPr>
          </a:lstStyle>
          <a:p>
            <a:pPr>
              <a:defRPr/>
            </a:pPr>
            <a:fld id="{E2ECB638-3CB5-45EF-BACE-64BE9F9205BE}" type="datetime1">
              <a:rPr lang="zh-CN" altLang="en-US"/>
              <a:pPr>
                <a:defRPr/>
              </a:pPr>
              <a:t>2020/4/13</a:t>
            </a:fld>
            <a:endParaRPr lang="zh-CN" altLang="en-US" sz="1200"/>
          </a:p>
        </p:txBody>
      </p:sp>
      <p:sp>
        <p:nvSpPr>
          <p:cNvPr id="14340" name="幻灯片图像占位符 3">
            <a:extLst>
              <a:ext uri="{FF2B5EF4-FFF2-40B4-BE49-F238E27FC236}">
                <a16:creationId xmlns:a16="http://schemas.microsoft.com/office/drawing/2014/main" id="{11892240-BE92-4A1A-A68A-D26001FF52CD}"/>
              </a:ext>
            </a:extLst>
          </p:cNvPr>
          <p:cNvSpPr>
            <a:spLocks noGrp="1" noRot="1" noChangeAspect="1" noChangeArrowheads="1"/>
          </p:cNvSpPr>
          <p:nvPr>
            <p:ph type="sldImg" idx="2"/>
          </p:nvPr>
        </p:nvSpPr>
        <p:spPr bwMode="auto">
          <a:xfrm>
            <a:off x="685800" y="1143000"/>
            <a:ext cx="54864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bevel/>
                <a:headEnd/>
                <a:tailEnd/>
              </a14:hiddenLine>
            </a:ext>
          </a:extLst>
        </p:spPr>
      </p:sp>
      <p:sp>
        <p:nvSpPr>
          <p:cNvPr id="2053" name="备注占位符 4">
            <a:extLst>
              <a:ext uri="{FF2B5EF4-FFF2-40B4-BE49-F238E27FC236}">
                <a16:creationId xmlns:a16="http://schemas.microsoft.com/office/drawing/2014/main" id="{BE80469B-89C5-4CBF-BD6F-E81CBDD70169}"/>
              </a:ext>
            </a:extLst>
          </p:cNvPr>
          <p:cNvSpPr>
            <a:spLocks noGrp="1" noRot="1" noChangeAspect="1" noChangeArrowheads="1"/>
          </p:cNvSpPr>
          <p:nvPr/>
        </p:nvSpPr>
        <p:spPr bwMode="auto">
          <a:xfrm>
            <a:off x="685800" y="4400550"/>
            <a:ext cx="5486400" cy="3600450"/>
          </a:xfrm>
          <a:prstGeom prst="rect">
            <a:avLst/>
          </a:prstGeom>
          <a:noFill/>
          <a:ln>
            <a:noFill/>
          </a:ln>
        </p:spPr>
        <p:txBody>
          <a:bodyPr anchor="ctr"/>
          <a:lstStyle>
            <a:lvl1pPr defTabSz="0">
              <a:defRPr>
                <a:solidFill>
                  <a:schemeClr val="tx1"/>
                </a:solidFill>
                <a:latin typeface="Arial" panose="020B0604020202020204" pitchFamily="34" charset="0"/>
                <a:ea typeface="宋体" panose="02010600030101010101" pitchFamily="2" charset="-122"/>
              </a:defRPr>
            </a:lvl1pPr>
            <a:lvl2pPr marL="742950" indent="-285750" defTabSz="0">
              <a:defRPr>
                <a:solidFill>
                  <a:schemeClr val="tx1"/>
                </a:solidFill>
                <a:latin typeface="Arial" panose="020B0604020202020204" pitchFamily="34" charset="0"/>
                <a:ea typeface="宋体" panose="02010600030101010101" pitchFamily="2" charset="-122"/>
              </a:defRPr>
            </a:lvl2pPr>
            <a:lvl3pPr marL="1143000" indent="-228600" defTabSz="0">
              <a:defRPr>
                <a:solidFill>
                  <a:schemeClr val="tx1"/>
                </a:solidFill>
                <a:latin typeface="Arial" panose="020B0604020202020204" pitchFamily="34" charset="0"/>
                <a:ea typeface="宋体" panose="02010600030101010101" pitchFamily="2" charset="-122"/>
              </a:defRPr>
            </a:lvl3pPr>
            <a:lvl4pPr marL="1600200" indent="-228600" defTabSz="0">
              <a:defRPr>
                <a:solidFill>
                  <a:schemeClr val="tx1"/>
                </a:solidFill>
                <a:latin typeface="Arial" panose="020B0604020202020204" pitchFamily="34" charset="0"/>
                <a:ea typeface="宋体" panose="02010600030101010101" pitchFamily="2" charset="-122"/>
              </a:defRPr>
            </a:lvl4pPr>
            <a:lvl5pPr marL="2057400" indent="-228600" defTabSz="0">
              <a:defRPr>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30000"/>
              </a:spcBef>
            </a:pPr>
            <a:r>
              <a:rPr lang="zh-CN" altLang="zh-CN" sz="1200"/>
              <a:t>单击此处编辑母版文本样式</a:t>
            </a:r>
          </a:p>
          <a:p>
            <a:pPr>
              <a:spcBef>
                <a:spcPct val="30000"/>
              </a:spcBef>
            </a:pPr>
            <a:r>
              <a:rPr lang="zh-CN" altLang="zh-CN" sz="1200"/>
              <a:t>第二级</a:t>
            </a:r>
          </a:p>
          <a:p>
            <a:pPr>
              <a:spcBef>
                <a:spcPct val="30000"/>
              </a:spcBef>
            </a:pPr>
            <a:r>
              <a:rPr lang="zh-CN" altLang="zh-CN" sz="1200"/>
              <a:t>第三级</a:t>
            </a:r>
          </a:p>
          <a:p>
            <a:pPr>
              <a:spcBef>
                <a:spcPct val="30000"/>
              </a:spcBef>
            </a:pPr>
            <a:r>
              <a:rPr lang="zh-CN" altLang="zh-CN" sz="1200"/>
              <a:t>第四级</a:t>
            </a:r>
          </a:p>
          <a:p>
            <a:pPr>
              <a:spcBef>
                <a:spcPct val="30000"/>
              </a:spcBef>
            </a:pPr>
            <a:r>
              <a:rPr lang="zh-CN" altLang="zh-CN" sz="1200"/>
              <a:t>第五级</a:t>
            </a:r>
          </a:p>
        </p:txBody>
      </p:sp>
      <p:sp>
        <p:nvSpPr>
          <p:cNvPr id="2054" name="页脚占位符 5">
            <a:extLst>
              <a:ext uri="{FF2B5EF4-FFF2-40B4-BE49-F238E27FC236}">
                <a16:creationId xmlns:a16="http://schemas.microsoft.com/office/drawing/2014/main" id="{538141BF-87E8-4E11-A070-2240EA6E4E12}"/>
              </a:ext>
            </a:extLst>
          </p:cNvPr>
          <p:cNvSpPr>
            <a:spLocks noGrp="1" noChangeArrowheads="1"/>
          </p:cNvSpPr>
          <p:nvPr>
            <p:ph type="ftr" sz="quarter" idx="4"/>
          </p:nvPr>
        </p:nvSpPr>
        <p:spPr bwMode="auto">
          <a:xfrm>
            <a:off x="0" y="8685213"/>
            <a:ext cx="2971800" cy="458787"/>
          </a:xfrm>
          <a:prstGeom prst="rect">
            <a:avLst/>
          </a:prstGeom>
          <a:noFill/>
          <a:ln>
            <a:noFill/>
          </a:ln>
        </p:spPr>
        <p:txBody>
          <a:bodyPr vert="horz" wrap="square" lIns="91440" tIns="45720" rIns="91440" bIns="45720" numCol="1" anchor="b" anchorCtr="0" compatLnSpc="1">
            <a:prstTxWarp prst="textNoShape">
              <a:avLst/>
            </a:prstTxWarp>
          </a:bodyPr>
          <a:lstStyle>
            <a:lvl1pPr eaLnBrk="1" hangingPunct="1">
              <a:buFont typeface="Arial" pitchFamily="34" charset="0"/>
              <a:buNone/>
              <a:defRPr sz="1200">
                <a:latin typeface="Arial" pitchFamily="34" charset="0"/>
              </a:defRPr>
            </a:lvl1pPr>
          </a:lstStyle>
          <a:p>
            <a:pPr>
              <a:defRPr/>
            </a:pPr>
            <a:endParaRPr lang="zh-CN" altLang="zh-CN"/>
          </a:p>
        </p:txBody>
      </p:sp>
      <p:sp>
        <p:nvSpPr>
          <p:cNvPr id="2055" name="灯片编号占位符 6">
            <a:extLst>
              <a:ext uri="{FF2B5EF4-FFF2-40B4-BE49-F238E27FC236}">
                <a16:creationId xmlns:a16="http://schemas.microsoft.com/office/drawing/2014/main" id="{B37257FB-5DC8-4405-AB75-0875AC98FC3A}"/>
              </a:ext>
            </a:extLst>
          </p:cNvPr>
          <p:cNvSpPr>
            <a:spLocks noGrp="1" noChangeArrowheads="1"/>
          </p:cNvSpPr>
          <p:nvPr>
            <p:ph type="sldNum" sz="quarter" idx="5"/>
          </p:nvPr>
        </p:nvSpPr>
        <p:spPr bwMode="auto">
          <a:xfrm>
            <a:off x="3884613" y="8685213"/>
            <a:ext cx="2971800" cy="458787"/>
          </a:xfrm>
          <a:prstGeom prst="rect">
            <a:avLst/>
          </a:prstGeom>
          <a:noFill/>
          <a:ln>
            <a:noFill/>
          </a:ln>
        </p:spPr>
        <p:txBody>
          <a:bodyPr vert="horz" wrap="square" lIns="91440" tIns="45720" rIns="91440" bIns="45720" numCol="1" anchor="b" anchorCtr="0" compatLnSpc="1">
            <a:prstTxWarp prst="textNoShape">
              <a:avLst/>
            </a:prstTxWarp>
          </a:bodyPr>
          <a:lstStyle>
            <a:lvl1pPr algn="r" eaLnBrk="1" hangingPunct="1">
              <a:buFont typeface="Arial" panose="020B0604020202020204" pitchFamily="34" charset="0"/>
              <a:buNone/>
              <a:defRPr/>
            </a:lvl1pPr>
          </a:lstStyle>
          <a:p>
            <a:fld id="{2AC3E680-2320-4334-8FCD-D4B4BA38F5A9}" type="slidenum">
              <a:rPr lang="zh-CN" altLang="en-US"/>
              <a:pPr/>
              <a:t>‹#›</a:t>
            </a:fld>
            <a:endParaRPr lang="zh-CN" altLang="en-US" sz="1200"/>
          </a:p>
        </p:txBody>
      </p:sp>
    </p:spTree>
  </p:cSld>
  <p:clrMap bg1="lt1" tx1="dk1" bg2="lt2" tx2="dk2" accent1="accent1" accent2="accent2" accent3="accent3" accent4="accent4" accent5="accent5" accent6="accent6" hlink="hlink" folHlink="folHlink"/>
  <p:hf hdr="0" ftr="0"/>
  <p:notesStyle>
    <a:lvl1pPr algn="l" defTabSz="0"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defTabSz="0"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defTabSz="0"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defTabSz="0"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defTabSz="0"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a:extLst>
              <a:ext uri="{FF2B5EF4-FFF2-40B4-BE49-F238E27FC236}">
                <a16:creationId xmlns:a16="http://schemas.microsoft.com/office/drawing/2014/main" id="{73B5B34A-884E-43F7-86E5-68007471FC46}"/>
              </a:ext>
            </a:extLst>
          </p:cNvPr>
          <p:cNvSpPr>
            <a:spLocks noGrp="1" noRot="1" noChangeAspect="1" noTextEdit="1"/>
          </p:cNvSpPr>
          <p:nvPr>
            <p:ph type="sldImg"/>
          </p:nvPr>
        </p:nvSpPr>
        <p:spPr/>
      </p:sp>
      <p:sp>
        <p:nvSpPr>
          <p:cNvPr id="16387" name="备注占位符 2">
            <a:extLst>
              <a:ext uri="{FF2B5EF4-FFF2-40B4-BE49-F238E27FC236}">
                <a16:creationId xmlns:a16="http://schemas.microsoft.com/office/drawing/2014/main" id="{C66D373F-BE99-4348-8959-4091F994DA9C}"/>
              </a:ext>
            </a:extLst>
          </p:cNvPr>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388" name="日期占位符 3">
            <a:extLst>
              <a:ext uri="{FF2B5EF4-FFF2-40B4-BE49-F238E27FC236}">
                <a16:creationId xmlns:a16="http://schemas.microsoft.com/office/drawing/2014/main" id="{29A9F641-DC4E-460A-AF69-9B54CDF4238E}"/>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DE972A8-6924-4B89-A645-76BAD605CFA6}" type="datetime1">
              <a:rPr lang="zh-CN" altLang="en-US" smtClean="0"/>
              <a:pPr/>
              <a:t>2020/4/13</a:t>
            </a:fld>
            <a:endParaRPr lang="zh-CN" altLang="en-US" sz="1200"/>
          </a:p>
        </p:txBody>
      </p:sp>
      <p:sp>
        <p:nvSpPr>
          <p:cNvPr id="16389" name="灯片编号占位符 4">
            <a:extLst>
              <a:ext uri="{FF2B5EF4-FFF2-40B4-BE49-F238E27FC236}">
                <a16:creationId xmlns:a16="http://schemas.microsoft.com/office/drawing/2014/main" id="{A0D18365-C563-4297-8293-AC7AF71ABDDE}"/>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E6096CC-C7EE-4BE1-AB92-77893E8AA62E}" type="slidenum">
              <a:rPr lang="zh-CN" altLang="en-US"/>
              <a:pPr/>
              <a:t>1</a:t>
            </a:fld>
            <a:endParaRPr lang="zh-CN" alt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a:extLst>
              <a:ext uri="{FF2B5EF4-FFF2-40B4-BE49-F238E27FC236}">
                <a16:creationId xmlns:a16="http://schemas.microsoft.com/office/drawing/2014/main" id="{A9AE02B4-A8FE-497B-ADA1-A8D314637E46}"/>
              </a:ext>
            </a:extLst>
          </p:cNvPr>
          <p:cNvSpPr>
            <a:spLocks noGrp="1" noRot="1" noChangeAspect="1" noTextEdit="1"/>
          </p:cNvSpPr>
          <p:nvPr>
            <p:ph type="sldImg"/>
          </p:nvPr>
        </p:nvSpPr>
        <p:spPr/>
      </p:sp>
      <p:sp>
        <p:nvSpPr>
          <p:cNvPr id="55299" name="备注占位符 2">
            <a:extLst>
              <a:ext uri="{FF2B5EF4-FFF2-40B4-BE49-F238E27FC236}">
                <a16:creationId xmlns:a16="http://schemas.microsoft.com/office/drawing/2014/main" id="{D81F3998-DB36-4DB4-863E-397D7064E22B}"/>
              </a:ext>
            </a:extLst>
          </p:cNvPr>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300" name="日期占位符 3">
            <a:extLst>
              <a:ext uri="{FF2B5EF4-FFF2-40B4-BE49-F238E27FC236}">
                <a16:creationId xmlns:a16="http://schemas.microsoft.com/office/drawing/2014/main" id="{EFB860CD-F29C-4AD4-A834-265A0ED432FE}"/>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B8E9868-633C-46DA-B90E-BFAD5196060C}" type="datetime1">
              <a:rPr lang="zh-CN" altLang="en-US" smtClean="0"/>
              <a:pPr/>
              <a:t>2020/4/13</a:t>
            </a:fld>
            <a:endParaRPr lang="zh-CN" altLang="en-US" sz="1200"/>
          </a:p>
        </p:txBody>
      </p:sp>
      <p:sp>
        <p:nvSpPr>
          <p:cNvPr id="55301" name="灯片编号占位符 4">
            <a:extLst>
              <a:ext uri="{FF2B5EF4-FFF2-40B4-BE49-F238E27FC236}">
                <a16:creationId xmlns:a16="http://schemas.microsoft.com/office/drawing/2014/main" id="{EFDC7F73-26FD-4B7A-B440-6CCD73079141}"/>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2A175C9-C093-438A-8660-EF0F8A968511}" type="slidenum">
              <a:rPr lang="zh-CN" altLang="en-US"/>
              <a:pPr/>
              <a:t>10</a:t>
            </a:fld>
            <a:endParaRPr lang="zh-CN" altLang="en-US" sz="1200"/>
          </a:p>
        </p:txBody>
      </p:sp>
    </p:spTree>
    <p:extLst>
      <p:ext uri="{BB962C8B-B14F-4D97-AF65-F5344CB8AC3E}">
        <p14:creationId xmlns:p14="http://schemas.microsoft.com/office/powerpoint/2010/main" val="2560119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a:extLst>
              <a:ext uri="{FF2B5EF4-FFF2-40B4-BE49-F238E27FC236}">
                <a16:creationId xmlns:a16="http://schemas.microsoft.com/office/drawing/2014/main" id="{CE513F48-E1BB-4528-839D-2E36ACDAB981}"/>
              </a:ext>
            </a:extLst>
          </p:cNvPr>
          <p:cNvSpPr>
            <a:spLocks noGrp="1" noRot="1" noChangeAspect="1" noTextEdit="1"/>
          </p:cNvSpPr>
          <p:nvPr>
            <p:ph type="sldImg"/>
          </p:nvPr>
        </p:nvSpPr>
        <p:spPr/>
      </p:sp>
      <p:sp>
        <p:nvSpPr>
          <p:cNvPr id="53251" name="备注占位符 2">
            <a:extLst>
              <a:ext uri="{FF2B5EF4-FFF2-40B4-BE49-F238E27FC236}">
                <a16:creationId xmlns:a16="http://schemas.microsoft.com/office/drawing/2014/main" id="{BF070977-AE2B-40CB-BF6E-42F7841261FB}"/>
              </a:ext>
            </a:extLst>
          </p:cNvPr>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3252" name="日期占位符 3">
            <a:extLst>
              <a:ext uri="{FF2B5EF4-FFF2-40B4-BE49-F238E27FC236}">
                <a16:creationId xmlns:a16="http://schemas.microsoft.com/office/drawing/2014/main" id="{4B805CEC-DF33-40D3-AD75-C925D29D513C}"/>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2C4EFB8-76F5-4D8D-8DB3-F034B74ADB45}" type="datetime1">
              <a:rPr lang="zh-CN" altLang="en-US" smtClean="0"/>
              <a:pPr/>
              <a:t>2020/4/13</a:t>
            </a:fld>
            <a:endParaRPr lang="zh-CN" altLang="en-US" sz="1200"/>
          </a:p>
        </p:txBody>
      </p:sp>
      <p:sp>
        <p:nvSpPr>
          <p:cNvPr id="53253" name="灯片编号占位符 4">
            <a:extLst>
              <a:ext uri="{FF2B5EF4-FFF2-40B4-BE49-F238E27FC236}">
                <a16:creationId xmlns:a16="http://schemas.microsoft.com/office/drawing/2014/main" id="{488A0371-55EC-419A-BBA0-1C0E09642BA6}"/>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1B9CC6E-E32B-40AE-B4EF-416297D05B8C}" type="slidenum">
              <a:rPr lang="zh-CN" altLang="en-US"/>
              <a:pPr/>
              <a:t>11</a:t>
            </a:fld>
            <a:endParaRPr lang="zh-CN" altLang="en-US" sz="1200"/>
          </a:p>
        </p:txBody>
      </p:sp>
    </p:spTree>
    <p:extLst>
      <p:ext uri="{BB962C8B-B14F-4D97-AF65-F5344CB8AC3E}">
        <p14:creationId xmlns:p14="http://schemas.microsoft.com/office/powerpoint/2010/main" val="4097202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a:extLst>
              <a:ext uri="{FF2B5EF4-FFF2-40B4-BE49-F238E27FC236}">
                <a16:creationId xmlns:a16="http://schemas.microsoft.com/office/drawing/2014/main" id="{9FDB0F0B-1375-4CD3-92F1-B186EFBB3C59}"/>
              </a:ext>
            </a:extLst>
          </p:cNvPr>
          <p:cNvSpPr>
            <a:spLocks noGrp="1" noRot="1" noChangeAspect="1" noTextEdit="1"/>
          </p:cNvSpPr>
          <p:nvPr>
            <p:ph type="sldImg"/>
          </p:nvPr>
        </p:nvSpPr>
        <p:spPr/>
      </p:sp>
      <p:sp>
        <p:nvSpPr>
          <p:cNvPr id="45059" name="备注占位符 2">
            <a:extLst>
              <a:ext uri="{FF2B5EF4-FFF2-40B4-BE49-F238E27FC236}">
                <a16:creationId xmlns:a16="http://schemas.microsoft.com/office/drawing/2014/main" id="{3715F7DF-C5F9-475B-AAF3-B239C3363A50}"/>
              </a:ext>
            </a:extLst>
          </p:cNvPr>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5060" name="日期占位符 3">
            <a:extLst>
              <a:ext uri="{FF2B5EF4-FFF2-40B4-BE49-F238E27FC236}">
                <a16:creationId xmlns:a16="http://schemas.microsoft.com/office/drawing/2014/main" id="{C045496F-F005-411D-B94F-850F40597515}"/>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BC3FD6D-B718-485E-B59E-85506AF88647}" type="datetime1">
              <a:rPr lang="zh-CN" altLang="en-US" smtClean="0"/>
              <a:pPr/>
              <a:t>2020/4/13</a:t>
            </a:fld>
            <a:endParaRPr lang="zh-CN" altLang="en-US" sz="1200"/>
          </a:p>
        </p:txBody>
      </p:sp>
      <p:sp>
        <p:nvSpPr>
          <p:cNvPr id="45061" name="灯片编号占位符 4">
            <a:extLst>
              <a:ext uri="{FF2B5EF4-FFF2-40B4-BE49-F238E27FC236}">
                <a16:creationId xmlns:a16="http://schemas.microsoft.com/office/drawing/2014/main" id="{D67B8405-4451-475A-A23C-783B061CCEE3}"/>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FC55A02-86CD-4E01-94DA-EE1E810730E9}" type="slidenum">
              <a:rPr lang="zh-CN" altLang="en-US"/>
              <a:pPr/>
              <a:t>13</a:t>
            </a:fld>
            <a:endParaRPr lang="zh-CN" altLang="en-US" sz="1200"/>
          </a:p>
        </p:txBody>
      </p:sp>
    </p:spTree>
    <p:extLst>
      <p:ext uri="{BB962C8B-B14F-4D97-AF65-F5344CB8AC3E}">
        <p14:creationId xmlns:p14="http://schemas.microsoft.com/office/powerpoint/2010/main" val="354749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B522554A-B780-4071-A1FC-721D5E674E57}"/>
              </a:ext>
            </a:extLst>
          </p:cNvPr>
          <p:cNvSpPr>
            <a:spLocks noGrp="1" noRot="1" noChangeAspect="1" noTextEdit="1"/>
          </p:cNvSpPr>
          <p:nvPr>
            <p:ph type="sldImg"/>
          </p:nvPr>
        </p:nvSpPr>
        <p:spPr/>
      </p:sp>
      <p:sp>
        <p:nvSpPr>
          <p:cNvPr id="47107" name="备注占位符 2">
            <a:extLst>
              <a:ext uri="{FF2B5EF4-FFF2-40B4-BE49-F238E27FC236}">
                <a16:creationId xmlns:a16="http://schemas.microsoft.com/office/drawing/2014/main" id="{714B729F-941C-4211-A26C-38C2EF0F320C}"/>
              </a:ext>
            </a:extLst>
          </p:cNvPr>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7108" name="日期占位符 3">
            <a:extLst>
              <a:ext uri="{FF2B5EF4-FFF2-40B4-BE49-F238E27FC236}">
                <a16:creationId xmlns:a16="http://schemas.microsoft.com/office/drawing/2014/main" id="{4F9E6D50-1094-43D6-943F-1A71F111EC06}"/>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3084437-7E7C-499E-A6B1-49669346C1C8}" type="datetime1">
              <a:rPr lang="zh-CN" altLang="en-US" smtClean="0"/>
              <a:pPr/>
              <a:t>2020/4/13</a:t>
            </a:fld>
            <a:endParaRPr lang="zh-CN" altLang="en-US" sz="1200"/>
          </a:p>
        </p:txBody>
      </p:sp>
      <p:sp>
        <p:nvSpPr>
          <p:cNvPr id="47109" name="灯片编号占位符 4">
            <a:extLst>
              <a:ext uri="{FF2B5EF4-FFF2-40B4-BE49-F238E27FC236}">
                <a16:creationId xmlns:a16="http://schemas.microsoft.com/office/drawing/2014/main" id="{2F1E963A-5906-44F5-8E1D-3E45D80423CD}"/>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218B364-2AE9-4B11-AFB0-5CDAF7B65272}" type="slidenum">
              <a:rPr lang="zh-CN" altLang="en-US"/>
              <a:pPr/>
              <a:t>14</a:t>
            </a:fld>
            <a:endParaRPr lang="zh-CN" altLang="en-US" sz="1200"/>
          </a:p>
        </p:txBody>
      </p:sp>
    </p:spTree>
    <p:extLst>
      <p:ext uri="{BB962C8B-B14F-4D97-AF65-F5344CB8AC3E}">
        <p14:creationId xmlns:p14="http://schemas.microsoft.com/office/powerpoint/2010/main" val="1851731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a:extLst>
              <a:ext uri="{FF2B5EF4-FFF2-40B4-BE49-F238E27FC236}">
                <a16:creationId xmlns:a16="http://schemas.microsoft.com/office/drawing/2014/main" id="{9FDB0F0B-1375-4CD3-92F1-B186EFBB3C59}"/>
              </a:ext>
            </a:extLst>
          </p:cNvPr>
          <p:cNvSpPr>
            <a:spLocks noGrp="1" noRot="1" noChangeAspect="1" noTextEdit="1"/>
          </p:cNvSpPr>
          <p:nvPr>
            <p:ph type="sldImg"/>
          </p:nvPr>
        </p:nvSpPr>
        <p:spPr/>
      </p:sp>
      <p:sp>
        <p:nvSpPr>
          <p:cNvPr id="45059" name="备注占位符 2">
            <a:extLst>
              <a:ext uri="{FF2B5EF4-FFF2-40B4-BE49-F238E27FC236}">
                <a16:creationId xmlns:a16="http://schemas.microsoft.com/office/drawing/2014/main" id="{3715F7DF-C5F9-475B-AAF3-B239C3363A50}"/>
              </a:ext>
            </a:extLst>
          </p:cNvPr>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itchFamily="34" charset="0"/>
                <a:ea typeface="+mn-ea"/>
                <a:cs typeface="+mn-cs"/>
              </a:rPr>
              <a:t>The table is sorted from lowest RMSE on top, then down to the highest RMSE on bottom. We can see that the best model is </a:t>
            </a:r>
            <a:r>
              <a:rPr lang="en-US" sz="1200" kern="1200" dirty="0" err="1">
                <a:solidFill>
                  <a:schemeClr val="tx1"/>
                </a:solidFill>
                <a:effectLst/>
                <a:latin typeface="Arial" pitchFamily="34" charset="0"/>
                <a:ea typeface="+mn-ea"/>
                <a:cs typeface="+mn-cs"/>
              </a:rPr>
              <a:t>KNNBaseline</a:t>
            </a:r>
            <a:r>
              <a:rPr lang="en-US" sz="1200" kern="1200" dirty="0">
                <a:solidFill>
                  <a:schemeClr val="tx1"/>
                </a:solidFill>
                <a:effectLst/>
                <a:latin typeface="Arial" pitchFamily="34" charset="0"/>
                <a:ea typeface="+mn-ea"/>
                <a:cs typeface="+mn-cs"/>
              </a:rPr>
              <a:t>, then comes by SVD, SVD++, and other 3 KNN approach. Regarding the fitting time, KNN family are the shortest as well. However, we only trained the model with their default parameters. Next, we will focus on tuning model parameters, by </a:t>
            </a:r>
            <a:r>
              <a:rPr lang="en-US" sz="1200" kern="1200" dirty="0" err="1">
                <a:solidFill>
                  <a:schemeClr val="tx1"/>
                </a:solidFill>
                <a:effectLst/>
                <a:latin typeface="Arial" pitchFamily="34" charset="0"/>
                <a:ea typeface="+mn-ea"/>
                <a:cs typeface="+mn-cs"/>
              </a:rPr>
              <a:t>GridSearchCV</a:t>
            </a:r>
            <a:r>
              <a:rPr lang="en-US" sz="1200" kern="1200" dirty="0">
                <a:solidFill>
                  <a:schemeClr val="tx1"/>
                </a:solidFill>
                <a:effectLst/>
                <a:latin typeface="Arial" pitchFamily="34" charset="0"/>
                <a:ea typeface="+mn-ea"/>
                <a:cs typeface="+mn-cs"/>
              </a:rPr>
              <a:t>, which combines </a:t>
            </a:r>
            <a:r>
              <a:rPr lang="en-US" sz="1200" kern="1200">
                <a:solidFill>
                  <a:schemeClr val="tx1"/>
                </a:solidFill>
                <a:effectLst/>
                <a:latin typeface="Arial" pitchFamily="34" charset="0"/>
                <a:ea typeface="+mn-ea"/>
                <a:cs typeface="+mn-cs"/>
              </a:rPr>
              <a:t>GridSearch</a:t>
            </a:r>
            <a:r>
              <a:rPr lang="en-US" sz="1200" kern="1200" dirty="0">
                <a:solidFill>
                  <a:schemeClr val="tx1"/>
                </a:solidFill>
                <a:effectLst/>
                <a:latin typeface="Arial" pitchFamily="34" charset="0"/>
                <a:ea typeface="+mn-ea"/>
                <a:cs typeface="+mn-cs"/>
              </a:rPr>
              <a:t> and cross validation approaches. The best model regarding </a:t>
            </a:r>
            <a:r>
              <a:rPr lang="en-US" sz="1200" kern="1200" dirty="0" err="1">
                <a:solidFill>
                  <a:schemeClr val="tx1"/>
                </a:solidFill>
                <a:effectLst/>
                <a:latin typeface="Arial" pitchFamily="34" charset="0"/>
                <a:ea typeface="+mn-ea"/>
                <a:cs typeface="+mn-cs"/>
              </a:rPr>
              <a:t>rmse</a:t>
            </a:r>
            <a:r>
              <a:rPr lang="en-US" sz="1200" kern="1200" dirty="0">
                <a:solidFill>
                  <a:schemeClr val="tx1"/>
                </a:solidFill>
                <a:effectLst/>
                <a:latin typeface="Arial" pitchFamily="34" charset="0"/>
                <a:ea typeface="+mn-ea"/>
                <a:cs typeface="+mn-cs"/>
              </a:rPr>
              <a:t> is </a:t>
            </a:r>
            <a:r>
              <a:rPr lang="en-US" sz="1200" kern="1200" dirty="0" err="1">
                <a:solidFill>
                  <a:schemeClr val="tx1"/>
                </a:solidFill>
                <a:effectLst/>
                <a:latin typeface="Arial" pitchFamily="34" charset="0"/>
                <a:ea typeface="+mn-ea"/>
                <a:cs typeface="+mn-cs"/>
              </a:rPr>
              <a:t>svd</a:t>
            </a:r>
            <a:r>
              <a:rPr lang="en-US" sz="1200" kern="1200" dirty="0">
                <a:solidFill>
                  <a:schemeClr val="tx1"/>
                </a:solidFill>
                <a:effectLst/>
                <a:latin typeface="Arial" pitchFamily="34" charset="0"/>
                <a:ea typeface="+mn-ea"/>
                <a:cs typeface="+mn-cs"/>
              </a:rPr>
              <a:t>, with the </a:t>
            </a:r>
            <a:r>
              <a:rPr lang="en-US" sz="1200" kern="1200" dirty="0" err="1">
                <a:solidFill>
                  <a:schemeClr val="tx1"/>
                </a:solidFill>
                <a:effectLst/>
                <a:latin typeface="Arial" pitchFamily="34" charset="0"/>
                <a:ea typeface="+mn-ea"/>
                <a:cs typeface="+mn-cs"/>
              </a:rPr>
              <a:t>loweset</a:t>
            </a:r>
            <a:r>
              <a:rPr lang="en-US" sz="1200" kern="1200" dirty="0">
                <a:solidFill>
                  <a:schemeClr val="tx1"/>
                </a:solidFill>
                <a:effectLst/>
                <a:latin typeface="Arial" pitchFamily="34" charset="0"/>
                <a:ea typeface="+mn-ea"/>
                <a:cs typeface="+mn-cs"/>
              </a:rPr>
              <a:t> </a:t>
            </a:r>
            <a:r>
              <a:rPr lang="en-US" sz="1200" kern="1200" dirty="0" err="1">
                <a:solidFill>
                  <a:schemeClr val="tx1"/>
                </a:solidFill>
                <a:effectLst/>
                <a:latin typeface="Arial" pitchFamily="34" charset="0"/>
                <a:ea typeface="+mn-ea"/>
                <a:cs typeface="+mn-cs"/>
              </a:rPr>
              <a:t>rmse</a:t>
            </a:r>
            <a:r>
              <a:rPr lang="en-US" sz="1200" kern="1200" dirty="0">
                <a:solidFill>
                  <a:schemeClr val="tx1"/>
                </a:solidFill>
                <a:effectLst/>
                <a:latin typeface="Arial" pitchFamily="34" charset="0"/>
                <a:ea typeface="+mn-ea"/>
                <a:cs typeface="+mn-cs"/>
              </a:rPr>
              <a:t> 1.165177587018473 with the parameters: '</a:t>
            </a:r>
            <a:r>
              <a:rPr lang="en-US" sz="1200" kern="1200" dirty="0" err="1">
                <a:solidFill>
                  <a:schemeClr val="tx1"/>
                </a:solidFill>
                <a:effectLst/>
                <a:latin typeface="Arial" pitchFamily="34" charset="0"/>
                <a:ea typeface="+mn-ea"/>
                <a:cs typeface="+mn-cs"/>
              </a:rPr>
              <a:t>n_factors</a:t>
            </a:r>
            <a:r>
              <a:rPr lang="en-US" sz="1200" kern="1200" dirty="0">
                <a:solidFill>
                  <a:schemeClr val="tx1"/>
                </a:solidFill>
                <a:effectLst/>
                <a:latin typeface="Arial" pitchFamily="34" charset="0"/>
                <a:ea typeface="+mn-ea"/>
                <a:cs typeface="+mn-cs"/>
              </a:rPr>
              <a:t>': 50, '</a:t>
            </a:r>
            <a:r>
              <a:rPr lang="en-US" sz="1200" kern="1200" dirty="0" err="1">
                <a:solidFill>
                  <a:schemeClr val="tx1"/>
                </a:solidFill>
                <a:effectLst/>
                <a:latin typeface="Arial" pitchFamily="34" charset="0"/>
                <a:ea typeface="+mn-ea"/>
                <a:cs typeface="+mn-cs"/>
              </a:rPr>
              <a:t>lr_all</a:t>
            </a:r>
            <a:r>
              <a:rPr lang="en-US" sz="1200" kern="1200" dirty="0">
                <a:solidFill>
                  <a:schemeClr val="tx1"/>
                </a:solidFill>
                <a:effectLst/>
                <a:latin typeface="Arial" pitchFamily="34" charset="0"/>
                <a:ea typeface="+mn-ea"/>
                <a:cs typeface="+mn-cs"/>
              </a:rPr>
              <a:t>': 0.05, '</a:t>
            </a:r>
            <a:r>
              <a:rPr lang="en-US" sz="1200" kern="1200" dirty="0" err="1">
                <a:solidFill>
                  <a:schemeClr val="tx1"/>
                </a:solidFill>
                <a:effectLst/>
                <a:latin typeface="Arial" pitchFamily="34" charset="0"/>
                <a:ea typeface="+mn-ea"/>
                <a:cs typeface="+mn-cs"/>
              </a:rPr>
              <a:t>reg_all</a:t>
            </a:r>
            <a:r>
              <a:rPr lang="en-US" sz="1200" kern="1200" dirty="0">
                <a:solidFill>
                  <a:schemeClr val="tx1"/>
                </a:solidFill>
                <a:effectLst/>
                <a:latin typeface="Arial" pitchFamily="34" charset="0"/>
                <a:ea typeface="+mn-ea"/>
                <a:cs typeface="+mn-cs"/>
              </a:rPr>
              <a:t>': 0.04.</a:t>
            </a:r>
          </a:p>
          <a:p>
            <a:endParaRPr lang="zh-CN" altLang="en-US" dirty="0"/>
          </a:p>
        </p:txBody>
      </p:sp>
      <p:sp>
        <p:nvSpPr>
          <p:cNvPr id="45060" name="日期占位符 3">
            <a:extLst>
              <a:ext uri="{FF2B5EF4-FFF2-40B4-BE49-F238E27FC236}">
                <a16:creationId xmlns:a16="http://schemas.microsoft.com/office/drawing/2014/main" id="{C045496F-F005-411D-B94F-850F40597515}"/>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BC3FD6D-B718-485E-B59E-85506AF88647}" type="datetime1">
              <a:rPr lang="zh-CN" altLang="en-US" smtClean="0"/>
              <a:pPr/>
              <a:t>2020/4/13</a:t>
            </a:fld>
            <a:endParaRPr lang="zh-CN" altLang="en-US" sz="1200"/>
          </a:p>
        </p:txBody>
      </p:sp>
      <p:sp>
        <p:nvSpPr>
          <p:cNvPr id="45061" name="灯片编号占位符 4">
            <a:extLst>
              <a:ext uri="{FF2B5EF4-FFF2-40B4-BE49-F238E27FC236}">
                <a16:creationId xmlns:a16="http://schemas.microsoft.com/office/drawing/2014/main" id="{D67B8405-4451-475A-A23C-783B061CCEE3}"/>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FC55A02-86CD-4E01-94DA-EE1E810730E9}" type="slidenum">
              <a:rPr lang="zh-CN" altLang="en-US"/>
              <a:pPr/>
              <a:t>15</a:t>
            </a:fld>
            <a:endParaRPr lang="zh-CN" altLang="en-US" sz="1200"/>
          </a:p>
        </p:txBody>
      </p:sp>
    </p:spTree>
    <p:extLst>
      <p:ext uri="{BB962C8B-B14F-4D97-AF65-F5344CB8AC3E}">
        <p14:creationId xmlns:p14="http://schemas.microsoft.com/office/powerpoint/2010/main" val="1811522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a:extLst>
              <a:ext uri="{FF2B5EF4-FFF2-40B4-BE49-F238E27FC236}">
                <a16:creationId xmlns:a16="http://schemas.microsoft.com/office/drawing/2014/main" id="{9FDB0F0B-1375-4CD3-92F1-B186EFBB3C59}"/>
              </a:ext>
            </a:extLst>
          </p:cNvPr>
          <p:cNvSpPr>
            <a:spLocks noGrp="1" noRot="1" noChangeAspect="1" noTextEdit="1"/>
          </p:cNvSpPr>
          <p:nvPr>
            <p:ph type="sldImg"/>
          </p:nvPr>
        </p:nvSpPr>
        <p:spPr/>
      </p:sp>
      <p:sp>
        <p:nvSpPr>
          <p:cNvPr id="45059" name="备注占位符 2">
            <a:extLst>
              <a:ext uri="{FF2B5EF4-FFF2-40B4-BE49-F238E27FC236}">
                <a16:creationId xmlns:a16="http://schemas.microsoft.com/office/drawing/2014/main" id="{3715F7DF-C5F9-475B-AAF3-B239C3363A50}"/>
              </a:ext>
            </a:extLst>
          </p:cNvPr>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5060" name="日期占位符 3">
            <a:extLst>
              <a:ext uri="{FF2B5EF4-FFF2-40B4-BE49-F238E27FC236}">
                <a16:creationId xmlns:a16="http://schemas.microsoft.com/office/drawing/2014/main" id="{C045496F-F005-411D-B94F-850F40597515}"/>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BC3FD6D-B718-485E-B59E-85506AF88647}" type="datetime1">
              <a:rPr lang="zh-CN" altLang="en-US" smtClean="0"/>
              <a:pPr/>
              <a:t>2020/4/13</a:t>
            </a:fld>
            <a:endParaRPr lang="zh-CN" altLang="en-US" sz="1200"/>
          </a:p>
        </p:txBody>
      </p:sp>
      <p:sp>
        <p:nvSpPr>
          <p:cNvPr id="45061" name="灯片编号占位符 4">
            <a:extLst>
              <a:ext uri="{FF2B5EF4-FFF2-40B4-BE49-F238E27FC236}">
                <a16:creationId xmlns:a16="http://schemas.microsoft.com/office/drawing/2014/main" id="{D67B8405-4451-475A-A23C-783B061CCEE3}"/>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FC55A02-86CD-4E01-94DA-EE1E810730E9}" type="slidenum">
              <a:rPr lang="zh-CN" altLang="en-US"/>
              <a:pPr/>
              <a:t>16</a:t>
            </a:fld>
            <a:endParaRPr lang="zh-CN" altLang="en-US" sz="1200"/>
          </a:p>
        </p:txBody>
      </p:sp>
    </p:spTree>
    <p:extLst>
      <p:ext uri="{BB962C8B-B14F-4D97-AF65-F5344CB8AC3E}">
        <p14:creationId xmlns:p14="http://schemas.microsoft.com/office/powerpoint/2010/main" val="14210269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a:extLst>
              <a:ext uri="{FF2B5EF4-FFF2-40B4-BE49-F238E27FC236}">
                <a16:creationId xmlns:a16="http://schemas.microsoft.com/office/drawing/2014/main" id="{9FDB0F0B-1375-4CD3-92F1-B186EFBB3C59}"/>
              </a:ext>
            </a:extLst>
          </p:cNvPr>
          <p:cNvSpPr>
            <a:spLocks noGrp="1" noRot="1" noChangeAspect="1" noTextEdit="1"/>
          </p:cNvSpPr>
          <p:nvPr>
            <p:ph type="sldImg"/>
          </p:nvPr>
        </p:nvSpPr>
        <p:spPr/>
      </p:sp>
      <p:sp>
        <p:nvSpPr>
          <p:cNvPr id="45059" name="备注占位符 2">
            <a:extLst>
              <a:ext uri="{FF2B5EF4-FFF2-40B4-BE49-F238E27FC236}">
                <a16:creationId xmlns:a16="http://schemas.microsoft.com/office/drawing/2014/main" id="{3715F7DF-C5F9-475B-AAF3-B239C3363A50}"/>
              </a:ext>
            </a:extLst>
          </p:cNvPr>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5060" name="日期占位符 3">
            <a:extLst>
              <a:ext uri="{FF2B5EF4-FFF2-40B4-BE49-F238E27FC236}">
                <a16:creationId xmlns:a16="http://schemas.microsoft.com/office/drawing/2014/main" id="{C045496F-F005-411D-B94F-850F40597515}"/>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BC3FD6D-B718-485E-B59E-85506AF88647}" type="datetime1">
              <a:rPr lang="zh-CN" altLang="en-US" smtClean="0"/>
              <a:pPr/>
              <a:t>2020/4/13</a:t>
            </a:fld>
            <a:endParaRPr lang="zh-CN" altLang="en-US" sz="1200"/>
          </a:p>
        </p:txBody>
      </p:sp>
      <p:sp>
        <p:nvSpPr>
          <p:cNvPr id="45061" name="灯片编号占位符 4">
            <a:extLst>
              <a:ext uri="{FF2B5EF4-FFF2-40B4-BE49-F238E27FC236}">
                <a16:creationId xmlns:a16="http://schemas.microsoft.com/office/drawing/2014/main" id="{D67B8405-4451-475A-A23C-783B061CCEE3}"/>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FC55A02-86CD-4E01-94DA-EE1E810730E9}" type="slidenum">
              <a:rPr lang="zh-CN" altLang="en-US"/>
              <a:pPr/>
              <a:t>17</a:t>
            </a:fld>
            <a:endParaRPr lang="zh-CN" altLang="en-US" sz="1200"/>
          </a:p>
        </p:txBody>
      </p:sp>
    </p:spTree>
    <p:extLst>
      <p:ext uri="{BB962C8B-B14F-4D97-AF65-F5344CB8AC3E}">
        <p14:creationId xmlns:p14="http://schemas.microsoft.com/office/powerpoint/2010/main" val="3960255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a:extLst>
              <a:ext uri="{FF2B5EF4-FFF2-40B4-BE49-F238E27FC236}">
                <a16:creationId xmlns:a16="http://schemas.microsoft.com/office/drawing/2014/main" id="{9FDB0F0B-1375-4CD3-92F1-B186EFBB3C59}"/>
              </a:ext>
            </a:extLst>
          </p:cNvPr>
          <p:cNvSpPr>
            <a:spLocks noGrp="1" noRot="1" noChangeAspect="1" noTextEdit="1"/>
          </p:cNvSpPr>
          <p:nvPr>
            <p:ph type="sldImg"/>
          </p:nvPr>
        </p:nvSpPr>
        <p:spPr/>
      </p:sp>
      <p:sp>
        <p:nvSpPr>
          <p:cNvPr id="45059" name="备注占位符 2">
            <a:extLst>
              <a:ext uri="{FF2B5EF4-FFF2-40B4-BE49-F238E27FC236}">
                <a16:creationId xmlns:a16="http://schemas.microsoft.com/office/drawing/2014/main" id="{3715F7DF-C5F9-475B-AAF3-B239C3363A50}"/>
              </a:ext>
            </a:extLst>
          </p:cNvPr>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kern="1200">
                <a:solidFill>
                  <a:schemeClr val="tx1"/>
                </a:solidFill>
                <a:effectLst/>
                <a:latin typeface="Arial" pitchFamily="34" charset="0"/>
                <a:ea typeface="+mn-ea"/>
                <a:cs typeface="+mn-cs"/>
              </a:rPr>
              <a:t>To perform this test, we choose 23 customers who have bought the most popular products. The reason behind this is that if we remove a few of the reviews from these products, our action will have less impact on them compared to removing the same number of reviews from less popular products. This experiment shows that using data classified as non-fake from our fake review detection model does change the recommendations. The result shows that only 1 out of 23 customers received the same recommended product, showing that model output changes the output of recommender system. </a:t>
            </a:r>
          </a:p>
          <a:p>
            <a:endParaRPr lang="en-US" altLang="zh-CN" sz="1200" kern="1200">
              <a:solidFill>
                <a:schemeClr val="tx1"/>
              </a:solidFill>
              <a:effectLst/>
              <a:latin typeface="Arial" pitchFamily="34" charset="0"/>
              <a:ea typeface="+mn-ea"/>
              <a:cs typeface="+mn-cs"/>
            </a:endParaRPr>
          </a:p>
          <a:p>
            <a:pPr marL="0" marR="0" lvl="0" indent="0" algn="l" defTabSz="0" rtl="0" eaLnBrk="0" fontAlgn="base" latinLnBrk="0" hangingPunct="0">
              <a:lnSpc>
                <a:spcPct val="100000"/>
              </a:lnSpc>
              <a:spcBef>
                <a:spcPct val="30000"/>
              </a:spcBef>
              <a:spcAft>
                <a:spcPct val="0"/>
              </a:spcAft>
              <a:buClrTx/>
              <a:buSzTx/>
              <a:buFontTx/>
              <a:buNone/>
              <a:tabLst/>
              <a:defRPr/>
            </a:pPr>
            <a:r>
              <a:rPr lang="en-US" sz="1200" kern="1200">
                <a:solidFill>
                  <a:schemeClr val="tx1"/>
                </a:solidFill>
                <a:effectLst/>
                <a:latin typeface="Arial" pitchFamily="34" charset="0"/>
                <a:ea typeface="+mn-ea"/>
                <a:cs typeface="+mn-cs"/>
              </a:rPr>
              <a:t>If we relax the constraint of matching to top three products instead of one regardless of orders of recommended products, we will have a total of 138 products (23*3*2) recommended by the two models. If the two models give out the same results, we would have 69 unique products (proportion = 0.5) and if the two models give out totally different results, the proportion will be 1. In our case, the proportion is 0.97 (134/138), which is very close to one. That means the two models have different outputs; hence, our fake detection model makes a substantial difference in recommendations.</a:t>
            </a:r>
          </a:p>
          <a:p>
            <a:endParaRPr lang="zh-CN" altLang="en-US"/>
          </a:p>
        </p:txBody>
      </p:sp>
      <p:sp>
        <p:nvSpPr>
          <p:cNvPr id="45060" name="日期占位符 3">
            <a:extLst>
              <a:ext uri="{FF2B5EF4-FFF2-40B4-BE49-F238E27FC236}">
                <a16:creationId xmlns:a16="http://schemas.microsoft.com/office/drawing/2014/main" id="{C045496F-F005-411D-B94F-850F40597515}"/>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BC3FD6D-B718-485E-B59E-85506AF88647}" type="datetime1">
              <a:rPr lang="zh-CN" altLang="en-US" smtClean="0"/>
              <a:pPr/>
              <a:t>2020/4/13</a:t>
            </a:fld>
            <a:endParaRPr lang="zh-CN" altLang="en-US" sz="1200"/>
          </a:p>
        </p:txBody>
      </p:sp>
      <p:sp>
        <p:nvSpPr>
          <p:cNvPr id="45061" name="灯片编号占位符 4">
            <a:extLst>
              <a:ext uri="{FF2B5EF4-FFF2-40B4-BE49-F238E27FC236}">
                <a16:creationId xmlns:a16="http://schemas.microsoft.com/office/drawing/2014/main" id="{D67B8405-4451-475A-A23C-783B061CCEE3}"/>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FC55A02-86CD-4E01-94DA-EE1E810730E9}" type="slidenum">
              <a:rPr lang="zh-CN" altLang="en-US"/>
              <a:pPr/>
              <a:t>18</a:t>
            </a:fld>
            <a:endParaRPr lang="zh-CN" altLang="en-US" sz="1200"/>
          </a:p>
        </p:txBody>
      </p:sp>
    </p:spTree>
    <p:extLst>
      <p:ext uri="{BB962C8B-B14F-4D97-AF65-F5344CB8AC3E}">
        <p14:creationId xmlns:p14="http://schemas.microsoft.com/office/powerpoint/2010/main" val="11184584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a:extLst>
              <a:ext uri="{FF2B5EF4-FFF2-40B4-BE49-F238E27FC236}">
                <a16:creationId xmlns:a16="http://schemas.microsoft.com/office/drawing/2014/main" id="{9FDB0F0B-1375-4CD3-92F1-B186EFBB3C59}"/>
              </a:ext>
            </a:extLst>
          </p:cNvPr>
          <p:cNvSpPr>
            <a:spLocks noGrp="1" noRot="1" noChangeAspect="1" noTextEdit="1"/>
          </p:cNvSpPr>
          <p:nvPr>
            <p:ph type="sldImg"/>
          </p:nvPr>
        </p:nvSpPr>
        <p:spPr/>
      </p:sp>
      <p:sp>
        <p:nvSpPr>
          <p:cNvPr id="45059" name="备注占位符 2">
            <a:extLst>
              <a:ext uri="{FF2B5EF4-FFF2-40B4-BE49-F238E27FC236}">
                <a16:creationId xmlns:a16="http://schemas.microsoft.com/office/drawing/2014/main" id="{3715F7DF-C5F9-475B-AAF3-B239C3363A50}"/>
              </a:ext>
            </a:extLst>
          </p:cNvPr>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kern="1200">
                <a:solidFill>
                  <a:schemeClr val="tx1"/>
                </a:solidFill>
                <a:effectLst/>
                <a:latin typeface="Arial" pitchFamily="34" charset="0"/>
                <a:ea typeface="+mn-ea"/>
                <a:cs typeface="+mn-cs"/>
              </a:rPr>
              <a:t>To perform this test, we choose 23 customers who have bought the most popular products. The reason behind this is that if we remove a few of the reviews from these products, our action will have less impact on them compared to removing the same number of reviews from less popular products. This experiment shows that using data classified as non-fake from our fake review detection model does change the recommendations. The result shows that only 1 out of 23 customers received the same recommended product, showing that model output changes the output of recommender system. </a:t>
            </a:r>
          </a:p>
          <a:p>
            <a:endParaRPr lang="en-US" altLang="zh-CN" sz="1200" kern="1200">
              <a:solidFill>
                <a:schemeClr val="tx1"/>
              </a:solidFill>
              <a:effectLst/>
              <a:latin typeface="Arial" pitchFamily="34" charset="0"/>
              <a:ea typeface="+mn-ea"/>
              <a:cs typeface="+mn-cs"/>
            </a:endParaRPr>
          </a:p>
          <a:p>
            <a:pPr marL="0" marR="0" lvl="0" indent="0" algn="l" defTabSz="0" rtl="0" eaLnBrk="0" fontAlgn="base" latinLnBrk="0" hangingPunct="0">
              <a:lnSpc>
                <a:spcPct val="100000"/>
              </a:lnSpc>
              <a:spcBef>
                <a:spcPct val="30000"/>
              </a:spcBef>
              <a:spcAft>
                <a:spcPct val="0"/>
              </a:spcAft>
              <a:buClrTx/>
              <a:buSzTx/>
              <a:buFontTx/>
              <a:buNone/>
              <a:tabLst/>
              <a:defRPr/>
            </a:pPr>
            <a:r>
              <a:rPr lang="en-US" sz="1200" kern="1200">
                <a:solidFill>
                  <a:schemeClr val="tx1"/>
                </a:solidFill>
                <a:effectLst/>
                <a:latin typeface="Arial" pitchFamily="34" charset="0"/>
                <a:ea typeface="+mn-ea"/>
                <a:cs typeface="+mn-cs"/>
              </a:rPr>
              <a:t>If we relax the constraint of matching to top three products instead of one regardless of orders of recommended products, we will have a total of 138 products (23*3*2) recommended by the two models. If the two models give out the same results, we would have 69 unique products (proportion = 0.5) and if the two models give out totally different results, the proportion will be 1. In our case, the proportion is 0.97 (134/138), which is very close to one. That means the two models have different outputs; hence, our fake detection model makes a substantial difference in recommendations.</a:t>
            </a:r>
          </a:p>
          <a:p>
            <a:endParaRPr lang="zh-CN" altLang="en-US"/>
          </a:p>
        </p:txBody>
      </p:sp>
      <p:sp>
        <p:nvSpPr>
          <p:cNvPr id="45060" name="日期占位符 3">
            <a:extLst>
              <a:ext uri="{FF2B5EF4-FFF2-40B4-BE49-F238E27FC236}">
                <a16:creationId xmlns:a16="http://schemas.microsoft.com/office/drawing/2014/main" id="{C045496F-F005-411D-B94F-850F40597515}"/>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BC3FD6D-B718-485E-B59E-85506AF88647}" type="datetime1">
              <a:rPr lang="zh-CN" altLang="en-US" smtClean="0"/>
              <a:pPr/>
              <a:t>2020/4/13</a:t>
            </a:fld>
            <a:endParaRPr lang="zh-CN" altLang="en-US" sz="1200"/>
          </a:p>
        </p:txBody>
      </p:sp>
      <p:sp>
        <p:nvSpPr>
          <p:cNvPr id="45061" name="灯片编号占位符 4">
            <a:extLst>
              <a:ext uri="{FF2B5EF4-FFF2-40B4-BE49-F238E27FC236}">
                <a16:creationId xmlns:a16="http://schemas.microsoft.com/office/drawing/2014/main" id="{D67B8405-4451-475A-A23C-783B061CCEE3}"/>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FC55A02-86CD-4E01-94DA-EE1E810730E9}" type="slidenum">
              <a:rPr lang="zh-CN" altLang="en-US"/>
              <a:pPr/>
              <a:t>19</a:t>
            </a:fld>
            <a:endParaRPr lang="zh-CN" altLang="en-US" sz="1200"/>
          </a:p>
        </p:txBody>
      </p:sp>
    </p:spTree>
    <p:extLst>
      <p:ext uri="{BB962C8B-B14F-4D97-AF65-F5344CB8AC3E}">
        <p14:creationId xmlns:p14="http://schemas.microsoft.com/office/powerpoint/2010/main" val="10113422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a:extLst>
              <a:ext uri="{FF2B5EF4-FFF2-40B4-BE49-F238E27FC236}">
                <a16:creationId xmlns:a16="http://schemas.microsoft.com/office/drawing/2014/main" id="{009E3A0E-319D-4924-BAE1-FE0ADC24574E}"/>
              </a:ext>
            </a:extLst>
          </p:cNvPr>
          <p:cNvSpPr>
            <a:spLocks noGrp="1" noRot="1" noChangeAspect="1" noTextEdit="1"/>
          </p:cNvSpPr>
          <p:nvPr>
            <p:ph type="sldImg"/>
          </p:nvPr>
        </p:nvSpPr>
        <p:spPr/>
      </p:sp>
      <p:sp>
        <p:nvSpPr>
          <p:cNvPr id="57347" name="备注占位符 2">
            <a:extLst>
              <a:ext uri="{FF2B5EF4-FFF2-40B4-BE49-F238E27FC236}">
                <a16:creationId xmlns:a16="http://schemas.microsoft.com/office/drawing/2014/main" id="{5A449701-83DF-45E9-9AE8-56F517863307}"/>
              </a:ext>
            </a:extLst>
          </p:cNvPr>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7348" name="日期占位符 3">
            <a:extLst>
              <a:ext uri="{FF2B5EF4-FFF2-40B4-BE49-F238E27FC236}">
                <a16:creationId xmlns:a16="http://schemas.microsoft.com/office/drawing/2014/main" id="{AADFE03A-B1B5-4D43-A2B8-CE76314673A1}"/>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B3283B7-3427-4C49-B2B3-9533DC7803D5}" type="datetime1">
              <a:rPr lang="zh-CN" altLang="en-US" smtClean="0"/>
              <a:pPr/>
              <a:t>2020/4/13</a:t>
            </a:fld>
            <a:endParaRPr lang="zh-CN" altLang="en-US" sz="1200"/>
          </a:p>
        </p:txBody>
      </p:sp>
      <p:sp>
        <p:nvSpPr>
          <p:cNvPr id="57349" name="灯片编号占位符 4">
            <a:extLst>
              <a:ext uri="{FF2B5EF4-FFF2-40B4-BE49-F238E27FC236}">
                <a16:creationId xmlns:a16="http://schemas.microsoft.com/office/drawing/2014/main" id="{5B3981D3-89B5-498D-A809-75BAAD8E1035}"/>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7920424-30AD-4015-B8C4-12208318BA10}" type="slidenum">
              <a:rPr lang="zh-CN" altLang="en-US"/>
              <a:pPr/>
              <a:t>20</a:t>
            </a:fld>
            <a:endParaRPr lang="zh-CN" altLang="en-US" sz="1200"/>
          </a:p>
        </p:txBody>
      </p:sp>
    </p:spTree>
    <p:extLst>
      <p:ext uri="{BB962C8B-B14F-4D97-AF65-F5344CB8AC3E}">
        <p14:creationId xmlns:p14="http://schemas.microsoft.com/office/powerpoint/2010/main" val="2626791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a:extLst>
              <a:ext uri="{FF2B5EF4-FFF2-40B4-BE49-F238E27FC236}">
                <a16:creationId xmlns:a16="http://schemas.microsoft.com/office/drawing/2014/main" id="{17D058FE-48B1-49F6-9B84-9A8EEEE9BD0F}"/>
              </a:ext>
            </a:extLst>
          </p:cNvPr>
          <p:cNvSpPr>
            <a:spLocks noGrp="1" noRot="1" noChangeAspect="1" noTextEdit="1"/>
          </p:cNvSpPr>
          <p:nvPr>
            <p:ph type="sldImg"/>
          </p:nvPr>
        </p:nvSpPr>
        <p:spPr/>
      </p:sp>
      <p:sp>
        <p:nvSpPr>
          <p:cNvPr id="26627" name="备注占位符 2">
            <a:extLst>
              <a:ext uri="{FF2B5EF4-FFF2-40B4-BE49-F238E27FC236}">
                <a16:creationId xmlns:a16="http://schemas.microsoft.com/office/drawing/2014/main" id="{47C8F090-C6DF-4CB3-9564-D0CD318BCDD8}"/>
              </a:ext>
            </a:extLst>
          </p:cNvPr>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6628" name="日期占位符 3">
            <a:extLst>
              <a:ext uri="{FF2B5EF4-FFF2-40B4-BE49-F238E27FC236}">
                <a16:creationId xmlns:a16="http://schemas.microsoft.com/office/drawing/2014/main" id="{DBA8EEF7-3AF0-4C82-823A-2B384103A4B6}"/>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5120BCD-E510-439A-9509-4A805B21FC79}" type="datetime1">
              <a:rPr lang="zh-CN" altLang="en-US" smtClean="0"/>
              <a:pPr/>
              <a:t>2020/4/13</a:t>
            </a:fld>
            <a:endParaRPr lang="zh-CN" altLang="en-US" sz="1200"/>
          </a:p>
        </p:txBody>
      </p:sp>
      <p:sp>
        <p:nvSpPr>
          <p:cNvPr id="26629" name="灯片编号占位符 4">
            <a:extLst>
              <a:ext uri="{FF2B5EF4-FFF2-40B4-BE49-F238E27FC236}">
                <a16:creationId xmlns:a16="http://schemas.microsoft.com/office/drawing/2014/main" id="{D43573B3-A68D-4179-83F3-DEFD30D7B935}"/>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615128B-E7BB-4B5E-AE8C-35B0FC56DD58}" type="slidenum">
              <a:rPr lang="zh-CN" altLang="en-US"/>
              <a:pPr/>
              <a:t>2</a:t>
            </a:fld>
            <a:endParaRPr lang="zh-CN" altLang="en-US"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a:extLst>
              <a:ext uri="{FF2B5EF4-FFF2-40B4-BE49-F238E27FC236}">
                <a16:creationId xmlns:a16="http://schemas.microsoft.com/office/drawing/2014/main" id="{86382DB1-240B-4A30-8324-07DDF18927DF}"/>
              </a:ext>
            </a:extLst>
          </p:cNvPr>
          <p:cNvSpPr>
            <a:spLocks noGrp="1" noRot="1" noChangeAspect="1" noTextEdit="1"/>
          </p:cNvSpPr>
          <p:nvPr>
            <p:ph type="sldImg"/>
          </p:nvPr>
        </p:nvSpPr>
        <p:spPr/>
      </p:sp>
      <p:sp>
        <p:nvSpPr>
          <p:cNvPr id="32771" name="备注占位符 2">
            <a:extLst>
              <a:ext uri="{FF2B5EF4-FFF2-40B4-BE49-F238E27FC236}">
                <a16:creationId xmlns:a16="http://schemas.microsoft.com/office/drawing/2014/main" id="{CB404AFC-F625-43DE-942D-664D90FA050D}"/>
              </a:ext>
            </a:extLst>
          </p:cNvPr>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2772" name="日期占位符 3">
            <a:extLst>
              <a:ext uri="{FF2B5EF4-FFF2-40B4-BE49-F238E27FC236}">
                <a16:creationId xmlns:a16="http://schemas.microsoft.com/office/drawing/2014/main" id="{252A6F82-DC8A-48B6-BFA2-D45ECDDB107A}"/>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8E95A41-5254-42AD-8364-455EC13F53BC}" type="datetime1">
              <a:rPr lang="zh-CN" altLang="en-US" smtClean="0"/>
              <a:pPr/>
              <a:t>2020/4/13</a:t>
            </a:fld>
            <a:endParaRPr lang="zh-CN" altLang="en-US" sz="1200"/>
          </a:p>
        </p:txBody>
      </p:sp>
      <p:sp>
        <p:nvSpPr>
          <p:cNvPr id="32773" name="灯片编号占位符 4">
            <a:extLst>
              <a:ext uri="{FF2B5EF4-FFF2-40B4-BE49-F238E27FC236}">
                <a16:creationId xmlns:a16="http://schemas.microsoft.com/office/drawing/2014/main" id="{367D0577-7D04-4583-9743-D2E7ED30438C}"/>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2376AE0-65C6-4999-A8DF-4EB305902DD9}" type="slidenum">
              <a:rPr lang="zh-CN" altLang="en-US"/>
              <a:pPr/>
              <a:t>21</a:t>
            </a:fld>
            <a:endParaRPr lang="zh-CN" altLang="en-US" sz="1200"/>
          </a:p>
        </p:txBody>
      </p:sp>
    </p:spTree>
    <p:extLst>
      <p:ext uri="{BB962C8B-B14F-4D97-AF65-F5344CB8AC3E}">
        <p14:creationId xmlns:p14="http://schemas.microsoft.com/office/powerpoint/2010/main" val="17554699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a:extLst>
              <a:ext uri="{FF2B5EF4-FFF2-40B4-BE49-F238E27FC236}">
                <a16:creationId xmlns:a16="http://schemas.microsoft.com/office/drawing/2014/main" id="{A84F0730-49F6-4642-A814-3592638261F5}"/>
              </a:ext>
            </a:extLst>
          </p:cNvPr>
          <p:cNvSpPr>
            <a:spLocks noGrp="1" noRot="1" noChangeAspect="1" noTextEdit="1"/>
          </p:cNvSpPr>
          <p:nvPr>
            <p:ph type="sldImg"/>
          </p:nvPr>
        </p:nvSpPr>
        <p:spPr/>
      </p:sp>
      <p:sp>
        <p:nvSpPr>
          <p:cNvPr id="61443" name="备注占位符 2">
            <a:extLst>
              <a:ext uri="{FF2B5EF4-FFF2-40B4-BE49-F238E27FC236}">
                <a16:creationId xmlns:a16="http://schemas.microsoft.com/office/drawing/2014/main" id="{629FDA84-02D9-49D9-B7D2-421634E93170}"/>
              </a:ext>
            </a:extLst>
          </p:cNvPr>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444" name="日期占位符 3">
            <a:extLst>
              <a:ext uri="{FF2B5EF4-FFF2-40B4-BE49-F238E27FC236}">
                <a16:creationId xmlns:a16="http://schemas.microsoft.com/office/drawing/2014/main" id="{3B6B4491-3FE8-4B0B-9FAE-5BB41ADFD1F5}"/>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260A39F-201D-4E41-A6B6-7B0B2ED75C1B}" type="datetime1">
              <a:rPr lang="zh-CN" altLang="en-US" smtClean="0"/>
              <a:pPr/>
              <a:t>2020/4/13</a:t>
            </a:fld>
            <a:endParaRPr lang="zh-CN" altLang="en-US" sz="1200"/>
          </a:p>
        </p:txBody>
      </p:sp>
      <p:sp>
        <p:nvSpPr>
          <p:cNvPr id="61445" name="灯片编号占位符 4">
            <a:extLst>
              <a:ext uri="{FF2B5EF4-FFF2-40B4-BE49-F238E27FC236}">
                <a16:creationId xmlns:a16="http://schemas.microsoft.com/office/drawing/2014/main" id="{A12316B6-2204-45A3-9976-D4DC1253AD15}"/>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987DE1F-2902-4C20-B71A-976E05B6259C}" type="slidenum">
              <a:rPr lang="zh-CN" altLang="en-US"/>
              <a:pPr/>
              <a:t>22</a:t>
            </a:fld>
            <a:endParaRPr lang="zh-CN"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a:extLst>
              <a:ext uri="{FF2B5EF4-FFF2-40B4-BE49-F238E27FC236}">
                <a16:creationId xmlns:a16="http://schemas.microsoft.com/office/drawing/2014/main" id="{9FDB0F0B-1375-4CD3-92F1-B186EFBB3C59}"/>
              </a:ext>
            </a:extLst>
          </p:cNvPr>
          <p:cNvSpPr>
            <a:spLocks noGrp="1" noRot="1" noChangeAspect="1" noTextEdit="1"/>
          </p:cNvSpPr>
          <p:nvPr>
            <p:ph type="sldImg"/>
          </p:nvPr>
        </p:nvSpPr>
        <p:spPr/>
      </p:sp>
      <p:sp>
        <p:nvSpPr>
          <p:cNvPr id="45059" name="备注占位符 2">
            <a:extLst>
              <a:ext uri="{FF2B5EF4-FFF2-40B4-BE49-F238E27FC236}">
                <a16:creationId xmlns:a16="http://schemas.microsoft.com/office/drawing/2014/main" id="{3715F7DF-C5F9-475B-AAF3-B239C3363A50}"/>
              </a:ext>
            </a:extLst>
          </p:cNvPr>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5060" name="日期占位符 3">
            <a:extLst>
              <a:ext uri="{FF2B5EF4-FFF2-40B4-BE49-F238E27FC236}">
                <a16:creationId xmlns:a16="http://schemas.microsoft.com/office/drawing/2014/main" id="{C045496F-F005-411D-B94F-850F40597515}"/>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BC3FD6D-B718-485E-B59E-85506AF88647}" type="datetime1">
              <a:rPr lang="zh-CN" altLang="en-US" smtClean="0"/>
              <a:pPr/>
              <a:t>2020/4/13</a:t>
            </a:fld>
            <a:endParaRPr lang="zh-CN" altLang="en-US" sz="1200"/>
          </a:p>
        </p:txBody>
      </p:sp>
      <p:sp>
        <p:nvSpPr>
          <p:cNvPr id="45061" name="灯片编号占位符 4">
            <a:extLst>
              <a:ext uri="{FF2B5EF4-FFF2-40B4-BE49-F238E27FC236}">
                <a16:creationId xmlns:a16="http://schemas.microsoft.com/office/drawing/2014/main" id="{D67B8405-4451-475A-A23C-783B061CCEE3}"/>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FC55A02-86CD-4E01-94DA-EE1E810730E9}" type="slidenum">
              <a:rPr lang="zh-CN" altLang="en-US"/>
              <a:pPr/>
              <a:t>3</a:t>
            </a:fld>
            <a:endParaRPr lang="zh-CN" altLang="en-US" sz="1200"/>
          </a:p>
        </p:txBody>
      </p:sp>
    </p:spTree>
    <p:extLst>
      <p:ext uri="{BB962C8B-B14F-4D97-AF65-F5344CB8AC3E}">
        <p14:creationId xmlns:p14="http://schemas.microsoft.com/office/powerpoint/2010/main" val="1340912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a:extLst>
              <a:ext uri="{FF2B5EF4-FFF2-40B4-BE49-F238E27FC236}">
                <a16:creationId xmlns:a16="http://schemas.microsoft.com/office/drawing/2014/main" id="{EAF5C330-2BC3-419D-95D3-70D90A59D301}"/>
              </a:ext>
            </a:extLst>
          </p:cNvPr>
          <p:cNvSpPr>
            <a:spLocks noGrp="1" noRot="1" noChangeAspect="1" noTextEdit="1"/>
          </p:cNvSpPr>
          <p:nvPr>
            <p:ph type="sldImg"/>
          </p:nvPr>
        </p:nvSpPr>
        <p:spPr/>
      </p:sp>
      <p:sp>
        <p:nvSpPr>
          <p:cNvPr id="59395" name="备注占位符 2">
            <a:extLst>
              <a:ext uri="{FF2B5EF4-FFF2-40B4-BE49-F238E27FC236}">
                <a16:creationId xmlns:a16="http://schemas.microsoft.com/office/drawing/2014/main" id="{2F08B7B9-0F5A-4240-81DA-E998271B2A8A}"/>
              </a:ext>
            </a:extLst>
          </p:cNvPr>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9396" name="日期占位符 3">
            <a:extLst>
              <a:ext uri="{FF2B5EF4-FFF2-40B4-BE49-F238E27FC236}">
                <a16:creationId xmlns:a16="http://schemas.microsoft.com/office/drawing/2014/main" id="{2CE8ED4D-DBA3-4AF9-89D5-41A80E915A99}"/>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9E97B96-7C50-4C04-84F2-4AA12573F3F3}" type="datetime1">
              <a:rPr lang="zh-CN" altLang="en-US" smtClean="0"/>
              <a:pPr/>
              <a:t>2020/4/13</a:t>
            </a:fld>
            <a:endParaRPr lang="zh-CN" altLang="en-US" sz="1200"/>
          </a:p>
        </p:txBody>
      </p:sp>
      <p:sp>
        <p:nvSpPr>
          <p:cNvPr id="59397" name="灯片编号占位符 4">
            <a:extLst>
              <a:ext uri="{FF2B5EF4-FFF2-40B4-BE49-F238E27FC236}">
                <a16:creationId xmlns:a16="http://schemas.microsoft.com/office/drawing/2014/main" id="{3D49DDFD-65AD-441E-82A2-1EE9296F0154}"/>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4D9EC46-6EE3-419F-9B71-A2B40D59ECC4}" type="slidenum">
              <a:rPr lang="zh-CN" altLang="en-US"/>
              <a:pPr/>
              <a:t>4</a:t>
            </a:fld>
            <a:endParaRPr lang="zh-CN" altLang="en-US" sz="1200"/>
          </a:p>
        </p:txBody>
      </p:sp>
    </p:spTree>
    <p:extLst>
      <p:ext uri="{BB962C8B-B14F-4D97-AF65-F5344CB8AC3E}">
        <p14:creationId xmlns:p14="http://schemas.microsoft.com/office/powerpoint/2010/main" val="1473635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a:extLst>
              <a:ext uri="{FF2B5EF4-FFF2-40B4-BE49-F238E27FC236}">
                <a16:creationId xmlns:a16="http://schemas.microsoft.com/office/drawing/2014/main" id="{CE513F48-E1BB-4528-839D-2E36ACDAB981}"/>
              </a:ext>
            </a:extLst>
          </p:cNvPr>
          <p:cNvSpPr>
            <a:spLocks noGrp="1" noRot="1" noChangeAspect="1" noTextEdit="1"/>
          </p:cNvSpPr>
          <p:nvPr>
            <p:ph type="sldImg"/>
          </p:nvPr>
        </p:nvSpPr>
        <p:spPr/>
      </p:sp>
      <p:sp>
        <p:nvSpPr>
          <p:cNvPr id="53251" name="备注占位符 2">
            <a:extLst>
              <a:ext uri="{FF2B5EF4-FFF2-40B4-BE49-F238E27FC236}">
                <a16:creationId xmlns:a16="http://schemas.microsoft.com/office/drawing/2014/main" id="{BF070977-AE2B-40CB-BF6E-42F7841261FB}"/>
              </a:ext>
            </a:extLst>
          </p:cNvPr>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3252" name="日期占位符 3">
            <a:extLst>
              <a:ext uri="{FF2B5EF4-FFF2-40B4-BE49-F238E27FC236}">
                <a16:creationId xmlns:a16="http://schemas.microsoft.com/office/drawing/2014/main" id="{4B805CEC-DF33-40D3-AD75-C925D29D513C}"/>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2C4EFB8-76F5-4D8D-8DB3-F034B74ADB45}" type="datetime1">
              <a:rPr lang="zh-CN" altLang="en-US" smtClean="0"/>
              <a:pPr/>
              <a:t>2020/4/13</a:t>
            </a:fld>
            <a:endParaRPr lang="zh-CN" altLang="en-US" sz="1200"/>
          </a:p>
        </p:txBody>
      </p:sp>
      <p:sp>
        <p:nvSpPr>
          <p:cNvPr id="53253" name="灯片编号占位符 4">
            <a:extLst>
              <a:ext uri="{FF2B5EF4-FFF2-40B4-BE49-F238E27FC236}">
                <a16:creationId xmlns:a16="http://schemas.microsoft.com/office/drawing/2014/main" id="{488A0371-55EC-419A-BBA0-1C0E09642BA6}"/>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1B9CC6E-E32B-40AE-B4EF-416297D05B8C}" type="slidenum">
              <a:rPr lang="zh-CN" altLang="en-US"/>
              <a:pPr/>
              <a:t>5</a:t>
            </a:fld>
            <a:endParaRPr lang="zh-CN" altLang="en-US" sz="1200"/>
          </a:p>
        </p:txBody>
      </p:sp>
    </p:spTree>
    <p:extLst>
      <p:ext uri="{BB962C8B-B14F-4D97-AF65-F5344CB8AC3E}">
        <p14:creationId xmlns:p14="http://schemas.microsoft.com/office/powerpoint/2010/main" val="1726949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318FFD52-488D-4928-BAFF-CF12FB8AF518}"/>
              </a:ext>
            </a:extLst>
          </p:cNvPr>
          <p:cNvSpPr>
            <a:spLocks noGrp="1" noRot="1" noChangeAspect="1" noTextEdit="1"/>
          </p:cNvSpPr>
          <p:nvPr>
            <p:ph type="sldImg"/>
          </p:nvPr>
        </p:nvSpPr>
        <p:spPr/>
      </p:sp>
      <p:sp>
        <p:nvSpPr>
          <p:cNvPr id="34819" name="备注占位符 2">
            <a:extLst>
              <a:ext uri="{FF2B5EF4-FFF2-40B4-BE49-F238E27FC236}">
                <a16:creationId xmlns:a16="http://schemas.microsoft.com/office/drawing/2014/main" id="{B20BA160-EF69-487F-88D6-02D84E6FE55A}"/>
              </a:ext>
            </a:extLst>
          </p:cNvPr>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4820" name="日期占位符 3">
            <a:extLst>
              <a:ext uri="{FF2B5EF4-FFF2-40B4-BE49-F238E27FC236}">
                <a16:creationId xmlns:a16="http://schemas.microsoft.com/office/drawing/2014/main" id="{BBF897AA-A8AE-450F-88C7-D137AAB10727}"/>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202E238-C794-4C94-8366-643FE5009F96}" type="datetime1">
              <a:rPr lang="zh-CN" altLang="en-US" smtClean="0"/>
              <a:pPr/>
              <a:t>2020/4/13</a:t>
            </a:fld>
            <a:endParaRPr lang="zh-CN" altLang="en-US" sz="1200"/>
          </a:p>
        </p:txBody>
      </p:sp>
      <p:sp>
        <p:nvSpPr>
          <p:cNvPr id="34821" name="灯片编号占位符 4">
            <a:extLst>
              <a:ext uri="{FF2B5EF4-FFF2-40B4-BE49-F238E27FC236}">
                <a16:creationId xmlns:a16="http://schemas.microsoft.com/office/drawing/2014/main" id="{937E6C2F-2B3D-4295-BF4E-3F9177EBBD52}"/>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A3E2F5C-6A1D-48A6-94CD-C58D246D8C2B}" type="slidenum">
              <a:rPr lang="zh-CN" altLang="en-US"/>
              <a:pPr/>
              <a:t>6</a:t>
            </a:fld>
            <a:endParaRPr lang="zh-CN" altLang="en-US" sz="1200"/>
          </a:p>
        </p:txBody>
      </p:sp>
    </p:spTree>
    <p:extLst>
      <p:ext uri="{BB962C8B-B14F-4D97-AF65-F5344CB8AC3E}">
        <p14:creationId xmlns:p14="http://schemas.microsoft.com/office/powerpoint/2010/main" val="3512360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a:extLst>
              <a:ext uri="{FF2B5EF4-FFF2-40B4-BE49-F238E27FC236}">
                <a16:creationId xmlns:a16="http://schemas.microsoft.com/office/drawing/2014/main" id="{CE513F48-E1BB-4528-839D-2E36ACDAB981}"/>
              </a:ext>
            </a:extLst>
          </p:cNvPr>
          <p:cNvSpPr>
            <a:spLocks noGrp="1" noRot="1" noChangeAspect="1" noTextEdit="1"/>
          </p:cNvSpPr>
          <p:nvPr>
            <p:ph type="sldImg"/>
          </p:nvPr>
        </p:nvSpPr>
        <p:spPr/>
      </p:sp>
      <p:sp>
        <p:nvSpPr>
          <p:cNvPr id="53251" name="备注占位符 2">
            <a:extLst>
              <a:ext uri="{FF2B5EF4-FFF2-40B4-BE49-F238E27FC236}">
                <a16:creationId xmlns:a16="http://schemas.microsoft.com/office/drawing/2014/main" id="{BF070977-AE2B-40CB-BF6E-42F7841261FB}"/>
              </a:ext>
            </a:extLst>
          </p:cNvPr>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3252" name="日期占位符 3">
            <a:extLst>
              <a:ext uri="{FF2B5EF4-FFF2-40B4-BE49-F238E27FC236}">
                <a16:creationId xmlns:a16="http://schemas.microsoft.com/office/drawing/2014/main" id="{4B805CEC-DF33-40D3-AD75-C925D29D513C}"/>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2C4EFB8-76F5-4D8D-8DB3-F034B74ADB45}" type="datetime1">
              <a:rPr lang="zh-CN" altLang="en-US" smtClean="0"/>
              <a:pPr/>
              <a:t>2020/4/13</a:t>
            </a:fld>
            <a:endParaRPr lang="zh-CN" altLang="en-US" sz="1200"/>
          </a:p>
        </p:txBody>
      </p:sp>
      <p:sp>
        <p:nvSpPr>
          <p:cNvPr id="53253" name="灯片编号占位符 4">
            <a:extLst>
              <a:ext uri="{FF2B5EF4-FFF2-40B4-BE49-F238E27FC236}">
                <a16:creationId xmlns:a16="http://schemas.microsoft.com/office/drawing/2014/main" id="{488A0371-55EC-419A-BBA0-1C0E09642BA6}"/>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1B9CC6E-E32B-40AE-B4EF-416297D05B8C}" type="slidenum">
              <a:rPr lang="zh-CN" altLang="en-US"/>
              <a:pPr/>
              <a:t>7</a:t>
            </a:fld>
            <a:endParaRPr lang="zh-CN" altLang="en-US" sz="1200"/>
          </a:p>
        </p:txBody>
      </p:sp>
    </p:spTree>
    <p:extLst>
      <p:ext uri="{BB962C8B-B14F-4D97-AF65-F5344CB8AC3E}">
        <p14:creationId xmlns:p14="http://schemas.microsoft.com/office/powerpoint/2010/main" val="2210409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a:extLst>
              <a:ext uri="{FF2B5EF4-FFF2-40B4-BE49-F238E27FC236}">
                <a16:creationId xmlns:a16="http://schemas.microsoft.com/office/drawing/2014/main" id="{009E3A0E-319D-4924-BAE1-FE0ADC24574E}"/>
              </a:ext>
            </a:extLst>
          </p:cNvPr>
          <p:cNvSpPr>
            <a:spLocks noGrp="1" noRot="1" noChangeAspect="1" noTextEdit="1"/>
          </p:cNvSpPr>
          <p:nvPr>
            <p:ph type="sldImg"/>
          </p:nvPr>
        </p:nvSpPr>
        <p:spPr/>
      </p:sp>
      <p:sp>
        <p:nvSpPr>
          <p:cNvPr id="57347" name="备注占位符 2">
            <a:extLst>
              <a:ext uri="{FF2B5EF4-FFF2-40B4-BE49-F238E27FC236}">
                <a16:creationId xmlns:a16="http://schemas.microsoft.com/office/drawing/2014/main" id="{5A449701-83DF-45E9-9AE8-56F517863307}"/>
              </a:ext>
            </a:extLst>
          </p:cNvPr>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7348" name="日期占位符 3">
            <a:extLst>
              <a:ext uri="{FF2B5EF4-FFF2-40B4-BE49-F238E27FC236}">
                <a16:creationId xmlns:a16="http://schemas.microsoft.com/office/drawing/2014/main" id="{AADFE03A-B1B5-4D43-A2B8-CE76314673A1}"/>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B3283B7-3427-4C49-B2B3-9533DC7803D5}" type="datetime1">
              <a:rPr lang="zh-CN" altLang="en-US" smtClean="0"/>
              <a:pPr/>
              <a:t>2020/4/13</a:t>
            </a:fld>
            <a:endParaRPr lang="zh-CN" altLang="en-US" sz="1200"/>
          </a:p>
        </p:txBody>
      </p:sp>
      <p:sp>
        <p:nvSpPr>
          <p:cNvPr id="57349" name="灯片编号占位符 4">
            <a:extLst>
              <a:ext uri="{FF2B5EF4-FFF2-40B4-BE49-F238E27FC236}">
                <a16:creationId xmlns:a16="http://schemas.microsoft.com/office/drawing/2014/main" id="{5B3981D3-89B5-498D-A809-75BAAD8E1035}"/>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7920424-30AD-4015-B8C4-12208318BA10}" type="slidenum">
              <a:rPr lang="zh-CN" altLang="en-US"/>
              <a:pPr/>
              <a:t>8</a:t>
            </a:fld>
            <a:endParaRPr lang="zh-CN" altLang="en-US" sz="1200"/>
          </a:p>
        </p:txBody>
      </p:sp>
    </p:spTree>
    <p:extLst>
      <p:ext uri="{BB962C8B-B14F-4D97-AF65-F5344CB8AC3E}">
        <p14:creationId xmlns:p14="http://schemas.microsoft.com/office/powerpoint/2010/main" val="3424731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a:extLst>
              <a:ext uri="{FF2B5EF4-FFF2-40B4-BE49-F238E27FC236}">
                <a16:creationId xmlns:a16="http://schemas.microsoft.com/office/drawing/2014/main" id="{A9AE02B4-A8FE-497B-ADA1-A8D314637E46}"/>
              </a:ext>
            </a:extLst>
          </p:cNvPr>
          <p:cNvSpPr>
            <a:spLocks noGrp="1" noRot="1" noChangeAspect="1" noTextEdit="1"/>
          </p:cNvSpPr>
          <p:nvPr>
            <p:ph type="sldImg"/>
          </p:nvPr>
        </p:nvSpPr>
        <p:spPr/>
      </p:sp>
      <p:sp>
        <p:nvSpPr>
          <p:cNvPr id="55299" name="备注占位符 2">
            <a:extLst>
              <a:ext uri="{FF2B5EF4-FFF2-40B4-BE49-F238E27FC236}">
                <a16:creationId xmlns:a16="http://schemas.microsoft.com/office/drawing/2014/main" id="{D81F3998-DB36-4DB4-863E-397D7064E22B}"/>
              </a:ext>
            </a:extLst>
          </p:cNvPr>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300" name="日期占位符 3">
            <a:extLst>
              <a:ext uri="{FF2B5EF4-FFF2-40B4-BE49-F238E27FC236}">
                <a16:creationId xmlns:a16="http://schemas.microsoft.com/office/drawing/2014/main" id="{EFB860CD-F29C-4AD4-A834-265A0ED432FE}"/>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B8E9868-633C-46DA-B90E-BFAD5196060C}" type="datetime1">
              <a:rPr lang="zh-CN" altLang="en-US" smtClean="0"/>
              <a:pPr/>
              <a:t>2020/4/13</a:t>
            </a:fld>
            <a:endParaRPr lang="zh-CN" altLang="en-US" sz="1200"/>
          </a:p>
        </p:txBody>
      </p:sp>
      <p:sp>
        <p:nvSpPr>
          <p:cNvPr id="55301" name="灯片编号占位符 4">
            <a:extLst>
              <a:ext uri="{FF2B5EF4-FFF2-40B4-BE49-F238E27FC236}">
                <a16:creationId xmlns:a16="http://schemas.microsoft.com/office/drawing/2014/main" id="{EFDC7F73-26FD-4B7A-B440-6CCD73079141}"/>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2A175C9-C093-438A-8660-EF0F8A968511}" type="slidenum">
              <a:rPr lang="zh-CN" altLang="en-US"/>
              <a:pPr/>
              <a:t>9</a:t>
            </a:fld>
            <a:endParaRPr lang="zh-CN" altLang="en-US" sz="1200"/>
          </a:p>
        </p:txBody>
      </p:sp>
    </p:spTree>
    <p:extLst>
      <p:ext uri="{BB962C8B-B14F-4D97-AF65-F5344CB8AC3E}">
        <p14:creationId xmlns:p14="http://schemas.microsoft.com/office/powerpoint/2010/main" val="2987081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91F1C0B1-A501-4B6D-BA6A-4D426BF43150}"/>
              </a:ext>
            </a:extLst>
          </p:cNvPr>
          <p:cNvSpPr>
            <a:spLocks noGrp="1" noChangeArrowheads="1"/>
          </p:cNvSpPr>
          <p:nvPr>
            <p:ph type="dt" sz="half" idx="10"/>
          </p:nvPr>
        </p:nvSpPr>
        <p:spPr>
          <a:ln/>
        </p:spPr>
        <p:txBody>
          <a:bodyPr/>
          <a:lstStyle>
            <a:lvl1pPr>
              <a:defRPr/>
            </a:lvl1pPr>
          </a:lstStyle>
          <a:p>
            <a:pPr>
              <a:defRPr/>
            </a:pPr>
            <a:fld id="{C4055313-48F6-4BC6-BF81-1D3E03F1FC0D}" type="datetime1">
              <a:rPr lang="zh-CN" altLang="en-US"/>
              <a:pPr>
                <a:defRPr/>
              </a:pPr>
              <a:t>2020/4/13</a:t>
            </a:fld>
            <a:endParaRPr lang="zh-CN" altLang="en-US" sz="1800">
              <a:solidFill>
                <a:schemeClr val="tx1"/>
              </a:solidFill>
            </a:endParaRPr>
          </a:p>
        </p:txBody>
      </p:sp>
      <p:sp>
        <p:nvSpPr>
          <p:cNvPr id="5" name="页脚占位符 4">
            <a:extLst>
              <a:ext uri="{FF2B5EF4-FFF2-40B4-BE49-F238E27FC236}">
                <a16:creationId xmlns:a16="http://schemas.microsoft.com/office/drawing/2014/main" id="{3D383521-45C0-43D6-920E-44D83829C6FE}"/>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1FF38FB2-568A-44D6-89FE-E3DDE59BBD7F}"/>
              </a:ext>
            </a:extLst>
          </p:cNvPr>
          <p:cNvSpPr>
            <a:spLocks noGrp="1" noChangeArrowheads="1"/>
          </p:cNvSpPr>
          <p:nvPr>
            <p:ph type="sldNum" sz="quarter" idx="12"/>
          </p:nvPr>
        </p:nvSpPr>
        <p:spPr>
          <a:ln/>
        </p:spPr>
        <p:txBody>
          <a:bodyPr/>
          <a:lstStyle>
            <a:lvl1pPr>
              <a:defRPr/>
            </a:lvl1pPr>
          </a:lstStyle>
          <a:p>
            <a:fld id="{1CCF776E-BC57-4E7A-B5B4-C8CA7633C778}"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853748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C748C68-DA42-47B6-A55D-3E4464EDF64E}"/>
              </a:ext>
            </a:extLst>
          </p:cNvPr>
          <p:cNvSpPr>
            <a:spLocks noGrp="1" noChangeArrowheads="1"/>
          </p:cNvSpPr>
          <p:nvPr>
            <p:ph type="dt" sz="half" idx="10"/>
          </p:nvPr>
        </p:nvSpPr>
        <p:spPr>
          <a:ln/>
        </p:spPr>
        <p:txBody>
          <a:bodyPr/>
          <a:lstStyle>
            <a:lvl1pPr>
              <a:defRPr/>
            </a:lvl1pPr>
          </a:lstStyle>
          <a:p>
            <a:pPr>
              <a:defRPr/>
            </a:pPr>
            <a:fld id="{A22464BF-DD42-48B8-8946-8F2228E3C08F}" type="datetime1">
              <a:rPr lang="zh-CN" altLang="en-US"/>
              <a:pPr>
                <a:defRPr/>
              </a:pPr>
              <a:t>2020/4/13</a:t>
            </a:fld>
            <a:endParaRPr lang="zh-CN" altLang="en-US" sz="1800">
              <a:solidFill>
                <a:schemeClr val="tx1"/>
              </a:solidFill>
            </a:endParaRPr>
          </a:p>
        </p:txBody>
      </p:sp>
      <p:sp>
        <p:nvSpPr>
          <p:cNvPr id="5" name="页脚占位符 4">
            <a:extLst>
              <a:ext uri="{FF2B5EF4-FFF2-40B4-BE49-F238E27FC236}">
                <a16:creationId xmlns:a16="http://schemas.microsoft.com/office/drawing/2014/main" id="{F6324318-68ED-4DE2-8B93-483419832E3A}"/>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7E8CB24D-EB44-4F9F-A53C-4995FF3FF463}"/>
              </a:ext>
            </a:extLst>
          </p:cNvPr>
          <p:cNvSpPr>
            <a:spLocks noGrp="1" noChangeArrowheads="1"/>
          </p:cNvSpPr>
          <p:nvPr>
            <p:ph type="sldNum" sz="quarter" idx="12"/>
          </p:nvPr>
        </p:nvSpPr>
        <p:spPr>
          <a:ln/>
        </p:spPr>
        <p:txBody>
          <a:bodyPr/>
          <a:lstStyle>
            <a:lvl1pPr>
              <a:defRPr/>
            </a:lvl1pPr>
          </a:lstStyle>
          <a:p>
            <a:fld id="{821F3545-5E38-4CB9-BA6A-ED5C021F5CFB}"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344534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D7D63CA-A84E-4A54-B4DF-2BCB52A5343E}"/>
              </a:ext>
            </a:extLst>
          </p:cNvPr>
          <p:cNvSpPr>
            <a:spLocks noGrp="1" noChangeArrowheads="1"/>
          </p:cNvSpPr>
          <p:nvPr>
            <p:ph type="dt" sz="half" idx="10"/>
          </p:nvPr>
        </p:nvSpPr>
        <p:spPr>
          <a:ln/>
        </p:spPr>
        <p:txBody>
          <a:bodyPr/>
          <a:lstStyle>
            <a:lvl1pPr>
              <a:defRPr/>
            </a:lvl1pPr>
          </a:lstStyle>
          <a:p>
            <a:pPr>
              <a:defRPr/>
            </a:pPr>
            <a:fld id="{7DF1541C-D8C5-43AB-9143-C99153736CEA}" type="datetime1">
              <a:rPr lang="zh-CN" altLang="en-US"/>
              <a:pPr>
                <a:defRPr/>
              </a:pPr>
              <a:t>2020/4/13</a:t>
            </a:fld>
            <a:endParaRPr lang="zh-CN" altLang="en-US" sz="1800">
              <a:solidFill>
                <a:schemeClr val="tx1"/>
              </a:solidFill>
            </a:endParaRPr>
          </a:p>
        </p:txBody>
      </p:sp>
      <p:sp>
        <p:nvSpPr>
          <p:cNvPr id="5" name="页脚占位符 4">
            <a:extLst>
              <a:ext uri="{FF2B5EF4-FFF2-40B4-BE49-F238E27FC236}">
                <a16:creationId xmlns:a16="http://schemas.microsoft.com/office/drawing/2014/main" id="{4E3A5125-7B0A-4C49-8080-EE3AA7290BE4}"/>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F3ADE669-77A2-4D8C-87D1-12A27450454A}"/>
              </a:ext>
            </a:extLst>
          </p:cNvPr>
          <p:cNvSpPr>
            <a:spLocks noGrp="1" noChangeArrowheads="1"/>
          </p:cNvSpPr>
          <p:nvPr>
            <p:ph type="sldNum" sz="quarter" idx="12"/>
          </p:nvPr>
        </p:nvSpPr>
        <p:spPr>
          <a:ln/>
        </p:spPr>
        <p:txBody>
          <a:bodyPr/>
          <a:lstStyle>
            <a:lvl1pPr>
              <a:defRPr/>
            </a:lvl1pPr>
          </a:lstStyle>
          <a:p>
            <a:fld id="{D358D94B-8D4D-4AEB-BEDE-DFF6E45D7EC9}"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0606982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4B6831A-1294-4AB1-89F2-6B45A8AF449E}"/>
              </a:ext>
            </a:extLst>
          </p:cNvPr>
          <p:cNvSpPr>
            <a:spLocks noGrp="1" noChangeArrowheads="1"/>
          </p:cNvSpPr>
          <p:nvPr>
            <p:ph type="dt" sz="half" idx="10"/>
          </p:nvPr>
        </p:nvSpPr>
        <p:spPr>
          <a:ln/>
        </p:spPr>
        <p:txBody>
          <a:bodyPr/>
          <a:lstStyle>
            <a:lvl1pPr>
              <a:defRPr/>
            </a:lvl1pPr>
          </a:lstStyle>
          <a:p>
            <a:pPr>
              <a:defRPr/>
            </a:pPr>
            <a:fld id="{9167A914-7CF5-4F5C-B3C7-3997C27434C8}" type="datetime1">
              <a:rPr lang="zh-CN" altLang="en-US"/>
              <a:pPr>
                <a:defRPr/>
              </a:pPr>
              <a:t>2020/4/13</a:t>
            </a:fld>
            <a:endParaRPr lang="zh-CN" altLang="en-US" sz="1800">
              <a:solidFill>
                <a:schemeClr val="tx1"/>
              </a:solidFill>
            </a:endParaRPr>
          </a:p>
        </p:txBody>
      </p:sp>
      <p:sp>
        <p:nvSpPr>
          <p:cNvPr id="4" name="页脚占位符 4">
            <a:extLst>
              <a:ext uri="{FF2B5EF4-FFF2-40B4-BE49-F238E27FC236}">
                <a16:creationId xmlns:a16="http://schemas.microsoft.com/office/drawing/2014/main" id="{72BB27E6-E341-472C-8FD1-2E97F6DA71AD}"/>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a:extLst>
              <a:ext uri="{FF2B5EF4-FFF2-40B4-BE49-F238E27FC236}">
                <a16:creationId xmlns:a16="http://schemas.microsoft.com/office/drawing/2014/main" id="{99B44478-EB76-49E8-941A-E1B96535E671}"/>
              </a:ext>
            </a:extLst>
          </p:cNvPr>
          <p:cNvSpPr>
            <a:spLocks noGrp="1" noChangeArrowheads="1"/>
          </p:cNvSpPr>
          <p:nvPr>
            <p:ph type="sldNum" sz="quarter" idx="12"/>
          </p:nvPr>
        </p:nvSpPr>
        <p:spPr>
          <a:ln/>
        </p:spPr>
        <p:txBody>
          <a:bodyPr/>
          <a:lstStyle>
            <a:lvl1pPr>
              <a:defRPr/>
            </a:lvl1pPr>
          </a:lstStyle>
          <a:p>
            <a:fld id="{D5535766-1DE3-4B32-89F5-245893623E73}"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483862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1E4D755-F912-4376-997A-24C72023BB0E}"/>
              </a:ext>
            </a:extLst>
          </p:cNvPr>
          <p:cNvSpPr>
            <a:spLocks noGrp="1" noChangeArrowheads="1"/>
          </p:cNvSpPr>
          <p:nvPr>
            <p:ph type="dt" sz="half" idx="10"/>
          </p:nvPr>
        </p:nvSpPr>
        <p:spPr>
          <a:ln/>
        </p:spPr>
        <p:txBody>
          <a:bodyPr/>
          <a:lstStyle>
            <a:lvl1pPr>
              <a:defRPr/>
            </a:lvl1pPr>
          </a:lstStyle>
          <a:p>
            <a:pPr>
              <a:defRPr/>
            </a:pPr>
            <a:fld id="{255DE438-C6D8-4C90-8ABB-2C8FC5264478}" type="datetime1">
              <a:rPr lang="zh-CN" altLang="en-US"/>
              <a:pPr>
                <a:defRPr/>
              </a:pPr>
              <a:t>2020/4/13</a:t>
            </a:fld>
            <a:endParaRPr lang="zh-CN" altLang="en-US" sz="1800">
              <a:solidFill>
                <a:schemeClr val="tx1"/>
              </a:solidFill>
            </a:endParaRPr>
          </a:p>
        </p:txBody>
      </p:sp>
      <p:sp>
        <p:nvSpPr>
          <p:cNvPr id="5" name="页脚占位符 4">
            <a:extLst>
              <a:ext uri="{FF2B5EF4-FFF2-40B4-BE49-F238E27FC236}">
                <a16:creationId xmlns:a16="http://schemas.microsoft.com/office/drawing/2014/main" id="{D85638BF-508E-4620-AC64-305A673B37F2}"/>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2DC3EF33-A059-4EE4-8851-2735E375EBD9}"/>
              </a:ext>
            </a:extLst>
          </p:cNvPr>
          <p:cNvSpPr>
            <a:spLocks noGrp="1" noChangeArrowheads="1"/>
          </p:cNvSpPr>
          <p:nvPr>
            <p:ph type="sldNum" sz="quarter" idx="12"/>
          </p:nvPr>
        </p:nvSpPr>
        <p:spPr>
          <a:ln/>
        </p:spPr>
        <p:txBody>
          <a:bodyPr/>
          <a:lstStyle>
            <a:lvl1pPr>
              <a:defRPr/>
            </a:lvl1pPr>
          </a:lstStyle>
          <a:p>
            <a:fld id="{3DBDE02E-2DE6-4664-9E15-A252ACC48473}"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531431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A4E7C68-8ACA-4B70-8B78-09BD3353084C}"/>
              </a:ext>
            </a:extLst>
          </p:cNvPr>
          <p:cNvSpPr>
            <a:spLocks noGrp="1" noChangeArrowheads="1"/>
          </p:cNvSpPr>
          <p:nvPr>
            <p:ph type="dt" sz="half" idx="10"/>
          </p:nvPr>
        </p:nvSpPr>
        <p:spPr>
          <a:ln/>
        </p:spPr>
        <p:txBody>
          <a:bodyPr/>
          <a:lstStyle>
            <a:lvl1pPr>
              <a:defRPr/>
            </a:lvl1pPr>
          </a:lstStyle>
          <a:p>
            <a:pPr>
              <a:defRPr/>
            </a:pPr>
            <a:fld id="{0F8F851F-A679-4A9B-B64E-692D477E7D27}" type="datetime1">
              <a:rPr lang="zh-CN" altLang="en-US"/>
              <a:pPr>
                <a:defRPr/>
              </a:pPr>
              <a:t>2020/4/13</a:t>
            </a:fld>
            <a:endParaRPr lang="zh-CN" altLang="en-US" sz="1800">
              <a:solidFill>
                <a:schemeClr val="tx1"/>
              </a:solidFill>
            </a:endParaRPr>
          </a:p>
        </p:txBody>
      </p:sp>
      <p:sp>
        <p:nvSpPr>
          <p:cNvPr id="5" name="页脚占位符 4">
            <a:extLst>
              <a:ext uri="{FF2B5EF4-FFF2-40B4-BE49-F238E27FC236}">
                <a16:creationId xmlns:a16="http://schemas.microsoft.com/office/drawing/2014/main" id="{2660498A-0159-4B95-81A7-EF3C72B7D476}"/>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id="{0AE4C056-0781-4CDB-B655-90BAB4079613}"/>
              </a:ext>
            </a:extLst>
          </p:cNvPr>
          <p:cNvSpPr>
            <a:spLocks noGrp="1" noChangeArrowheads="1"/>
          </p:cNvSpPr>
          <p:nvPr>
            <p:ph type="sldNum" sz="quarter" idx="12"/>
          </p:nvPr>
        </p:nvSpPr>
        <p:spPr>
          <a:ln/>
        </p:spPr>
        <p:txBody>
          <a:bodyPr/>
          <a:lstStyle>
            <a:lvl1pPr>
              <a:defRPr/>
            </a:lvl1pPr>
          </a:lstStyle>
          <a:p>
            <a:fld id="{45D83C5D-5807-4EFA-BEC6-F972CC422C0C}"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488625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2BE3AAEB-ADD4-4DD4-8CC0-9C40FC83D319}"/>
              </a:ext>
            </a:extLst>
          </p:cNvPr>
          <p:cNvSpPr>
            <a:spLocks noGrp="1" noChangeArrowheads="1"/>
          </p:cNvSpPr>
          <p:nvPr>
            <p:ph type="dt" sz="half" idx="10"/>
          </p:nvPr>
        </p:nvSpPr>
        <p:spPr>
          <a:ln/>
        </p:spPr>
        <p:txBody>
          <a:bodyPr/>
          <a:lstStyle>
            <a:lvl1pPr>
              <a:defRPr/>
            </a:lvl1pPr>
          </a:lstStyle>
          <a:p>
            <a:pPr>
              <a:defRPr/>
            </a:pPr>
            <a:fld id="{0A43F438-F969-4DC0-AD86-F7509B14F4C2}" type="datetime1">
              <a:rPr lang="zh-CN" altLang="en-US"/>
              <a:pPr>
                <a:defRPr/>
              </a:pPr>
              <a:t>2020/4/13</a:t>
            </a:fld>
            <a:endParaRPr lang="zh-CN" altLang="en-US" sz="1800">
              <a:solidFill>
                <a:schemeClr val="tx1"/>
              </a:solidFill>
            </a:endParaRPr>
          </a:p>
        </p:txBody>
      </p:sp>
      <p:sp>
        <p:nvSpPr>
          <p:cNvPr id="6" name="页脚占位符 4">
            <a:extLst>
              <a:ext uri="{FF2B5EF4-FFF2-40B4-BE49-F238E27FC236}">
                <a16:creationId xmlns:a16="http://schemas.microsoft.com/office/drawing/2014/main" id="{419FB26D-B7A0-4189-A572-BBA911C7D362}"/>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C72818E6-C9B4-4791-ABD4-3B0464ADD93D}"/>
              </a:ext>
            </a:extLst>
          </p:cNvPr>
          <p:cNvSpPr>
            <a:spLocks noGrp="1" noChangeArrowheads="1"/>
          </p:cNvSpPr>
          <p:nvPr>
            <p:ph type="sldNum" sz="quarter" idx="12"/>
          </p:nvPr>
        </p:nvSpPr>
        <p:spPr>
          <a:ln/>
        </p:spPr>
        <p:txBody>
          <a:bodyPr/>
          <a:lstStyle>
            <a:lvl1pPr>
              <a:defRPr/>
            </a:lvl1pPr>
          </a:lstStyle>
          <a:p>
            <a:fld id="{652DC51A-1187-4BB8-AAA5-A3EE6DC219E0}"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222206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E9B1B57D-072E-4BDD-A87F-5D172BD9329C}"/>
              </a:ext>
            </a:extLst>
          </p:cNvPr>
          <p:cNvSpPr>
            <a:spLocks noGrp="1" noChangeArrowheads="1"/>
          </p:cNvSpPr>
          <p:nvPr>
            <p:ph type="dt" sz="half" idx="10"/>
          </p:nvPr>
        </p:nvSpPr>
        <p:spPr>
          <a:ln/>
        </p:spPr>
        <p:txBody>
          <a:bodyPr/>
          <a:lstStyle>
            <a:lvl1pPr>
              <a:defRPr/>
            </a:lvl1pPr>
          </a:lstStyle>
          <a:p>
            <a:pPr>
              <a:defRPr/>
            </a:pPr>
            <a:fld id="{0BDA37AE-BE05-40DC-AFD9-F4700103F5A8}" type="datetime1">
              <a:rPr lang="zh-CN" altLang="en-US"/>
              <a:pPr>
                <a:defRPr/>
              </a:pPr>
              <a:t>2020/4/13</a:t>
            </a:fld>
            <a:endParaRPr lang="zh-CN" altLang="en-US" sz="1800">
              <a:solidFill>
                <a:schemeClr val="tx1"/>
              </a:solidFill>
            </a:endParaRPr>
          </a:p>
        </p:txBody>
      </p:sp>
      <p:sp>
        <p:nvSpPr>
          <p:cNvPr id="8" name="页脚占位符 4">
            <a:extLst>
              <a:ext uri="{FF2B5EF4-FFF2-40B4-BE49-F238E27FC236}">
                <a16:creationId xmlns:a16="http://schemas.microsoft.com/office/drawing/2014/main" id="{0A22693F-9E23-4A1D-8E86-BFF1255990E5}"/>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9" name="灯片编号占位符 5">
            <a:extLst>
              <a:ext uri="{FF2B5EF4-FFF2-40B4-BE49-F238E27FC236}">
                <a16:creationId xmlns:a16="http://schemas.microsoft.com/office/drawing/2014/main" id="{534D3547-96E9-4AA3-A01A-020CA6B76307}"/>
              </a:ext>
            </a:extLst>
          </p:cNvPr>
          <p:cNvSpPr>
            <a:spLocks noGrp="1" noChangeArrowheads="1"/>
          </p:cNvSpPr>
          <p:nvPr>
            <p:ph type="sldNum" sz="quarter" idx="12"/>
          </p:nvPr>
        </p:nvSpPr>
        <p:spPr>
          <a:ln/>
        </p:spPr>
        <p:txBody>
          <a:bodyPr/>
          <a:lstStyle>
            <a:lvl1pPr>
              <a:defRPr/>
            </a:lvl1pPr>
          </a:lstStyle>
          <a:p>
            <a:fld id="{BBA81680-73A2-4631-91FF-FC670E760CC8}"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943068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C658A627-5596-4823-BF15-0FFD46DDC2EB}"/>
              </a:ext>
            </a:extLst>
          </p:cNvPr>
          <p:cNvSpPr>
            <a:spLocks noGrp="1" noChangeArrowheads="1"/>
          </p:cNvSpPr>
          <p:nvPr>
            <p:ph type="dt" sz="half" idx="10"/>
          </p:nvPr>
        </p:nvSpPr>
        <p:spPr>
          <a:ln/>
        </p:spPr>
        <p:txBody>
          <a:bodyPr/>
          <a:lstStyle>
            <a:lvl1pPr>
              <a:defRPr/>
            </a:lvl1pPr>
          </a:lstStyle>
          <a:p>
            <a:pPr>
              <a:defRPr/>
            </a:pPr>
            <a:fld id="{4FB3CA92-F3D5-4E56-9DB5-034059820F24}" type="datetime1">
              <a:rPr lang="zh-CN" altLang="en-US"/>
              <a:pPr>
                <a:defRPr/>
              </a:pPr>
              <a:t>2020/4/13</a:t>
            </a:fld>
            <a:endParaRPr lang="zh-CN" altLang="en-US" sz="1800">
              <a:solidFill>
                <a:schemeClr val="tx1"/>
              </a:solidFill>
            </a:endParaRPr>
          </a:p>
        </p:txBody>
      </p:sp>
      <p:sp>
        <p:nvSpPr>
          <p:cNvPr id="4" name="页脚占位符 4">
            <a:extLst>
              <a:ext uri="{FF2B5EF4-FFF2-40B4-BE49-F238E27FC236}">
                <a16:creationId xmlns:a16="http://schemas.microsoft.com/office/drawing/2014/main" id="{E9C82D80-278F-4C99-A125-5944699996CC}"/>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a:extLst>
              <a:ext uri="{FF2B5EF4-FFF2-40B4-BE49-F238E27FC236}">
                <a16:creationId xmlns:a16="http://schemas.microsoft.com/office/drawing/2014/main" id="{30D632B6-E6F8-4DC4-8953-8D87847A69F2}"/>
              </a:ext>
            </a:extLst>
          </p:cNvPr>
          <p:cNvSpPr>
            <a:spLocks noGrp="1" noChangeArrowheads="1"/>
          </p:cNvSpPr>
          <p:nvPr>
            <p:ph type="sldNum" sz="quarter" idx="12"/>
          </p:nvPr>
        </p:nvSpPr>
        <p:spPr>
          <a:ln/>
        </p:spPr>
        <p:txBody>
          <a:bodyPr/>
          <a:lstStyle>
            <a:lvl1pPr>
              <a:defRPr/>
            </a:lvl1pPr>
          </a:lstStyle>
          <a:p>
            <a:fld id="{1E9ED0B6-A76B-429D-8BC3-0367D9F7B150}"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2195327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FC7FA2C5-B890-426F-B646-BB3EEF00536C}"/>
              </a:ext>
            </a:extLst>
          </p:cNvPr>
          <p:cNvSpPr>
            <a:spLocks noGrp="1" noChangeArrowheads="1"/>
          </p:cNvSpPr>
          <p:nvPr>
            <p:ph type="dt" sz="half" idx="10"/>
          </p:nvPr>
        </p:nvSpPr>
        <p:spPr>
          <a:ln/>
        </p:spPr>
        <p:txBody>
          <a:bodyPr/>
          <a:lstStyle>
            <a:lvl1pPr>
              <a:defRPr/>
            </a:lvl1pPr>
          </a:lstStyle>
          <a:p>
            <a:pPr>
              <a:defRPr/>
            </a:pPr>
            <a:fld id="{8833CBEE-87D8-4273-8CAA-145BADBDA21F}" type="datetime1">
              <a:rPr lang="zh-CN" altLang="en-US"/>
              <a:pPr>
                <a:defRPr/>
              </a:pPr>
              <a:t>2020/4/13</a:t>
            </a:fld>
            <a:endParaRPr lang="zh-CN" altLang="en-US" sz="1800">
              <a:solidFill>
                <a:schemeClr val="tx1"/>
              </a:solidFill>
            </a:endParaRPr>
          </a:p>
        </p:txBody>
      </p:sp>
      <p:sp>
        <p:nvSpPr>
          <p:cNvPr id="3" name="页脚占位符 4">
            <a:extLst>
              <a:ext uri="{FF2B5EF4-FFF2-40B4-BE49-F238E27FC236}">
                <a16:creationId xmlns:a16="http://schemas.microsoft.com/office/drawing/2014/main" id="{351BE3AF-5A14-4B7C-A3FE-80DA7ECBC01D}"/>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4" name="灯片编号占位符 5">
            <a:extLst>
              <a:ext uri="{FF2B5EF4-FFF2-40B4-BE49-F238E27FC236}">
                <a16:creationId xmlns:a16="http://schemas.microsoft.com/office/drawing/2014/main" id="{B22029F8-150D-4759-A6A6-B80FE3D9658D}"/>
              </a:ext>
            </a:extLst>
          </p:cNvPr>
          <p:cNvSpPr>
            <a:spLocks noGrp="1" noChangeArrowheads="1"/>
          </p:cNvSpPr>
          <p:nvPr>
            <p:ph type="sldNum" sz="quarter" idx="12"/>
          </p:nvPr>
        </p:nvSpPr>
        <p:spPr>
          <a:ln/>
        </p:spPr>
        <p:txBody>
          <a:bodyPr/>
          <a:lstStyle>
            <a:lvl1pPr>
              <a:defRPr/>
            </a:lvl1pPr>
          </a:lstStyle>
          <a:p>
            <a:fld id="{05C6B383-DA64-4997-B708-787B379CB84E}"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37451114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22E4D8BF-5491-4DA5-8E71-A1D67A8E30AF}"/>
              </a:ext>
            </a:extLst>
          </p:cNvPr>
          <p:cNvSpPr>
            <a:spLocks noGrp="1" noChangeArrowheads="1"/>
          </p:cNvSpPr>
          <p:nvPr>
            <p:ph type="dt" sz="half" idx="10"/>
          </p:nvPr>
        </p:nvSpPr>
        <p:spPr>
          <a:ln/>
        </p:spPr>
        <p:txBody>
          <a:bodyPr/>
          <a:lstStyle>
            <a:lvl1pPr>
              <a:defRPr/>
            </a:lvl1pPr>
          </a:lstStyle>
          <a:p>
            <a:pPr>
              <a:defRPr/>
            </a:pPr>
            <a:fld id="{7E6E84FF-BB4F-4801-A9A3-68CB0C4CEAD0}" type="datetime1">
              <a:rPr lang="zh-CN" altLang="en-US"/>
              <a:pPr>
                <a:defRPr/>
              </a:pPr>
              <a:t>2020/4/13</a:t>
            </a:fld>
            <a:endParaRPr lang="zh-CN" altLang="en-US" sz="1800">
              <a:solidFill>
                <a:schemeClr val="tx1"/>
              </a:solidFill>
            </a:endParaRPr>
          </a:p>
        </p:txBody>
      </p:sp>
      <p:sp>
        <p:nvSpPr>
          <p:cNvPr id="6" name="页脚占位符 4">
            <a:extLst>
              <a:ext uri="{FF2B5EF4-FFF2-40B4-BE49-F238E27FC236}">
                <a16:creationId xmlns:a16="http://schemas.microsoft.com/office/drawing/2014/main" id="{71B5D903-F1BC-42D9-A590-24FA84134B28}"/>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97F851C9-12BF-4058-8961-422EBB518ADA}"/>
              </a:ext>
            </a:extLst>
          </p:cNvPr>
          <p:cNvSpPr>
            <a:spLocks noGrp="1" noChangeArrowheads="1"/>
          </p:cNvSpPr>
          <p:nvPr>
            <p:ph type="sldNum" sz="quarter" idx="12"/>
          </p:nvPr>
        </p:nvSpPr>
        <p:spPr>
          <a:ln/>
        </p:spPr>
        <p:txBody>
          <a:bodyPr/>
          <a:lstStyle>
            <a:lvl1pPr>
              <a:defRPr/>
            </a:lvl1pPr>
          </a:lstStyle>
          <a:p>
            <a:fld id="{EC7FECBB-98A0-4F16-B05F-BEFD4E1D6DA8}"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677836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20FCE9D8-CEE8-4340-9302-D96C2BF75EFF}"/>
              </a:ext>
            </a:extLst>
          </p:cNvPr>
          <p:cNvSpPr>
            <a:spLocks noGrp="1" noChangeArrowheads="1"/>
          </p:cNvSpPr>
          <p:nvPr>
            <p:ph type="dt" sz="half" idx="10"/>
          </p:nvPr>
        </p:nvSpPr>
        <p:spPr>
          <a:ln/>
        </p:spPr>
        <p:txBody>
          <a:bodyPr/>
          <a:lstStyle>
            <a:lvl1pPr>
              <a:defRPr/>
            </a:lvl1pPr>
          </a:lstStyle>
          <a:p>
            <a:pPr>
              <a:defRPr/>
            </a:pPr>
            <a:fld id="{AE38B357-2F03-42AA-A08D-1019FEBA38E3}" type="datetime1">
              <a:rPr lang="zh-CN" altLang="en-US"/>
              <a:pPr>
                <a:defRPr/>
              </a:pPr>
              <a:t>2020/4/13</a:t>
            </a:fld>
            <a:endParaRPr lang="zh-CN" altLang="en-US" sz="1800">
              <a:solidFill>
                <a:schemeClr val="tx1"/>
              </a:solidFill>
            </a:endParaRPr>
          </a:p>
        </p:txBody>
      </p:sp>
      <p:sp>
        <p:nvSpPr>
          <p:cNvPr id="6" name="页脚占位符 4">
            <a:extLst>
              <a:ext uri="{FF2B5EF4-FFF2-40B4-BE49-F238E27FC236}">
                <a16:creationId xmlns:a16="http://schemas.microsoft.com/office/drawing/2014/main" id="{AAAFE6B1-B28D-484E-AD53-1DE3239199E9}"/>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id="{1EB5CA3F-74F0-4CC8-A692-48CB038AE83E}"/>
              </a:ext>
            </a:extLst>
          </p:cNvPr>
          <p:cNvSpPr>
            <a:spLocks noGrp="1" noChangeArrowheads="1"/>
          </p:cNvSpPr>
          <p:nvPr>
            <p:ph type="sldNum" sz="quarter" idx="12"/>
          </p:nvPr>
        </p:nvSpPr>
        <p:spPr>
          <a:ln/>
        </p:spPr>
        <p:txBody>
          <a:bodyPr/>
          <a:lstStyle>
            <a:lvl1pPr>
              <a:defRPr/>
            </a:lvl1pPr>
          </a:lstStyle>
          <a:p>
            <a:fld id="{3C9EC94E-FDA9-40F3-96AD-713C8FB9C306}" type="slidenum">
              <a:rPr lang="zh-CN" altLang="en-US"/>
              <a:pPr/>
              <a:t>‹#›</a:t>
            </a:fld>
            <a:endParaRPr lang="zh-CN" altLang="en-US" sz="1800">
              <a:solidFill>
                <a:schemeClr val="tx1"/>
              </a:solidFill>
            </a:endParaRPr>
          </a:p>
        </p:txBody>
      </p:sp>
    </p:spTree>
    <p:extLst>
      <p:ext uri="{BB962C8B-B14F-4D97-AF65-F5344CB8AC3E}">
        <p14:creationId xmlns:p14="http://schemas.microsoft.com/office/powerpoint/2010/main" val="1423883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112F4882-55EB-450C-842E-FB16D294F52D}"/>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sym typeface="Calibri Light" panose="020F0302020204030204" pitchFamily="34" charset="0"/>
              </a:rPr>
              <a:t>单击此处编辑母版标题样式</a:t>
            </a:r>
          </a:p>
        </p:txBody>
      </p:sp>
      <p:sp>
        <p:nvSpPr>
          <p:cNvPr id="1027" name="文本占位符 2">
            <a:extLst>
              <a:ext uri="{FF2B5EF4-FFF2-40B4-BE49-F238E27FC236}">
                <a16:creationId xmlns:a16="http://schemas.microsoft.com/office/drawing/2014/main" id="{41D1B1B2-CE24-470E-B63C-21DF07697CF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sym typeface="Calibri" panose="020F0502020204030204" pitchFamily="34" charset="0"/>
              </a:rPr>
              <a:t>单击此处编辑母版文本样式</a:t>
            </a:r>
          </a:p>
          <a:p>
            <a:pPr lvl="1"/>
            <a:r>
              <a:rPr lang="zh-CN" altLang="zh-CN">
                <a:sym typeface="Calibri" panose="020F0502020204030204" pitchFamily="34" charset="0"/>
              </a:rPr>
              <a:t>第二级</a:t>
            </a:r>
          </a:p>
          <a:p>
            <a:pPr lvl="2"/>
            <a:r>
              <a:rPr lang="zh-CN" altLang="zh-CN">
                <a:sym typeface="Calibri" panose="020F0502020204030204" pitchFamily="34" charset="0"/>
              </a:rPr>
              <a:t>第三级</a:t>
            </a:r>
          </a:p>
          <a:p>
            <a:pPr lvl="3"/>
            <a:r>
              <a:rPr lang="zh-CN" altLang="zh-CN">
                <a:sym typeface="Calibri" panose="020F0502020204030204" pitchFamily="34" charset="0"/>
              </a:rPr>
              <a:t>第四级</a:t>
            </a:r>
          </a:p>
          <a:p>
            <a:pPr lvl="4"/>
            <a:r>
              <a:rPr lang="zh-CN" altLang="zh-CN">
                <a:sym typeface="Calibri" panose="020F0502020204030204" pitchFamily="34" charset="0"/>
              </a:rPr>
              <a:t>第五级</a:t>
            </a:r>
          </a:p>
        </p:txBody>
      </p:sp>
      <p:sp>
        <p:nvSpPr>
          <p:cNvPr id="1028" name="日期占位符 3">
            <a:extLst>
              <a:ext uri="{FF2B5EF4-FFF2-40B4-BE49-F238E27FC236}">
                <a16:creationId xmlns:a16="http://schemas.microsoft.com/office/drawing/2014/main" id="{263EB80B-CCF3-4930-BE3C-64853156FB53}"/>
              </a:ext>
            </a:extLst>
          </p:cNvPr>
          <p:cNvSpPr>
            <a:spLocks noGrp="1" noChangeArrowheads="1"/>
          </p:cNvSpPr>
          <p:nvPr>
            <p:ph type="dt" sz="half" idx="2"/>
          </p:nvPr>
        </p:nvSpPr>
        <p:spPr bwMode="auto">
          <a:xfrm>
            <a:off x="838200" y="6356350"/>
            <a:ext cx="2743200" cy="365125"/>
          </a:xfrm>
          <a:prstGeom prst="rect">
            <a:avLst/>
          </a:prstGeom>
          <a:noFill/>
          <a:ln>
            <a:noFill/>
          </a:ln>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latin typeface="Arial" pitchFamily="34" charset="0"/>
              </a:defRPr>
            </a:lvl1pPr>
          </a:lstStyle>
          <a:p>
            <a:pPr>
              <a:defRPr/>
            </a:pPr>
            <a:fld id="{AFE8A619-C1A2-4105-AE23-B25E8A1CEB68}" type="datetime1">
              <a:rPr lang="zh-CN" altLang="en-US"/>
              <a:pPr>
                <a:defRPr/>
              </a:pPr>
              <a:t>2020/4/13</a:t>
            </a:fld>
            <a:endParaRPr lang="zh-CN" altLang="en-US" sz="1800">
              <a:solidFill>
                <a:schemeClr val="tx1"/>
              </a:solidFill>
            </a:endParaRPr>
          </a:p>
        </p:txBody>
      </p:sp>
      <p:sp>
        <p:nvSpPr>
          <p:cNvPr id="1029" name="页脚占位符 4">
            <a:extLst>
              <a:ext uri="{FF2B5EF4-FFF2-40B4-BE49-F238E27FC236}">
                <a16:creationId xmlns:a16="http://schemas.microsoft.com/office/drawing/2014/main" id="{F50B88B6-9E69-4C29-86CE-D0E8A17D8FAF}"/>
              </a:ext>
            </a:extLst>
          </p:cNvPr>
          <p:cNvSpPr>
            <a:spLocks noGrp="1" noChangeArrowheads="1"/>
          </p:cNvSpPr>
          <p:nvPr>
            <p:ph type="ftr" sz="quarter" idx="3"/>
          </p:nvPr>
        </p:nvSpPr>
        <p:spPr bwMode="auto">
          <a:xfrm>
            <a:off x="4038600" y="6356350"/>
            <a:ext cx="4114800" cy="365125"/>
          </a:xfrm>
          <a:prstGeom prst="rect">
            <a:avLst/>
          </a:prstGeom>
          <a:noFill/>
          <a:ln>
            <a:noFill/>
          </a:ln>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latin typeface="Arial" pitchFamily="34" charset="0"/>
              </a:defRPr>
            </a:lvl1pPr>
          </a:lstStyle>
          <a:p>
            <a:pPr>
              <a:defRPr/>
            </a:pPr>
            <a:endParaRPr lang="zh-CN" altLang="zh-CN"/>
          </a:p>
        </p:txBody>
      </p:sp>
      <p:sp>
        <p:nvSpPr>
          <p:cNvPr id="1030" name="灯片编号占位符 5">
            <a:extLst>
              <a:ext uri="{FF2B5EF4-FFF2-40B4-BE49-F238E27FC236}">
                <a16:creationId xmlns:a16="http://schemas.microsoft.com/office/drawing/2014/main" id="{B96AB586-B505-4288-8010-A4D9A1FEF644}"/>
              </a:ext>
            </a:extLst>
          </p:cNvPr>
          <p:cNvSpPr>
            <a:spLocks noGrp="1" noChangeArrowheads="1"/>
          </p:cNvSpPr>
          <p:nvPr>
            <p:ph type="sldNum" sz="quarter" idx="4"/>
          </p:nvPr>
        </p:nvSpPr>
        <p:spPr bwMode="auto">
          <a:xfrm>
            <a:off x="8610600" y="6356350"/>
            <a:ext cx="2743200" cy="365125"/>
          </a:xfrm>
          <a:prstGeom prst="rect">
            <a:avLst/>
          </a:prstGeom>
          <a:noFill/>
          <a:ln>
            <a:noFill/>
          </a:ln>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rgbClr val="898989"/>
                </a:solidFill>
              </a:defRPr>
            </a:lvl1pPr>
          </a:lstStyle>
          <a:p>
            <a:fld id="{E6FFB4E1-CC3D-409F-994A-A8B3248B8BED}" type="slidenum">
              <a:rPr lang="zh-CN" altLang="en-US"/>
              <a:pPr/>
              <a:t>‹#›</a:t>
            </a:fld>
            <a:endParaRPr lang="zh-CN" altLang="en-US"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Lst>
  <p:hf sldNum="0" hdr="0" ftr="0"/>
  <p:txStyles>
    <p:titleStyle>
      <a:lvl1pPr marL="914400" indent="-914400" algn="l" rtl="0" eaLnBrk="0" fontAlgn="base" hangingPunct="0">
        <a:lnSpc>
          <a:spcPct val="90000"/>
        </a:lnSpc>
        <a:spcBef>
          <a:spcPct val="0"/>
        </a:spcBef>
        <a:spcAft>
          <a:spcPct val="0"/>
        </a:spcAft>
        <a:defRPr sz="44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6pPr>
      <a:lvl7pPr marL="18288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7pPr>
      <a:lvl8pPr marL="22860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8pPr>
      <a:lvl9pPr marL="27432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13.jpe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1">
            <a:extLst>
              <a:ext uri="{FF2B5EF4-FFF2-40B4-BE49-F238E27FC236}">
                <a16:creationId xmlns:a16="http://schemas.microsoft.com/office/drawing/2014/main" id="{1BE0C3E1-D732-48D8-887C-E6989A837429}"/>
              </a:ext>
            </a:extLst>
          </p:cNvPr>
          <p:cNvSpPr>
            <a:spLocks noChangeArrowheads="1"/>
          </p:cNvSpPr>
          <p:nvPr/>
        </p:nvSpPr>
        <p:spPr bwMode="auto">
          <a:xfrm>
            <a:off x="0" y="1"/>
            <a:ext cx="12192000" cy="6858000"/>
          </a:xfrm>
          <a:prstGeom prst="rect">
            <a:avLst/>
          </a:prstGeom>
          <a:solidFill>
            <a:srgbClr val="231F20"/>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sym typeface="宋体" panose="02010600030101010101" pitchFamily="2" charset="-122"/>
            </a:endParaRPr>
          </a:p>
        </p:txBody>
      </p:sp>
      <p:sp>
        <p:nvSpPr>
          <p:cNvPr id="3" name="Rectangle: Diagonal Corners Snipped 2">
            <a:extLst>
              <a:ext uri="{FF2B5EF4-FFF2-40B4-BE49-F238E27FC236}">
                <a16:creationId xmlns:a16="http://schemas.microsoft.com/office/drawing/2014/main" id="{C85D143D-5A15-49EE-8DCF-06BA09D3C90F}"/>
              </a:ext>
            </a:extLst>
          </p:cNvPr>
          <p:cNvSpPr/>
          <p:nvPr/>
        </p:nvSpPr>
        <p:spPr bwMode="auto">
          <a:xfrm>
            <a:off x="0" y="0"/>
            <a:ext cx="8264324" cy="4800600"/>
          </a:xfrm>
          <a:prstGeom prst="snip2DiagRect">
            <a:avLst>
              <a:gd name="adj1" fmla="val 0"/>
              <a:gd name="adj2" fmla="val 50000"/>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a typeface="宋体" pitchFamily="2" charset="-122"/>
            </a:endParaRPr>
          </a:p>
        </p:txBody>
      </p:sp>
      <p:pic>
        <p:nvPicPr>
          <p:cNvPr id="2050" name="Picture 2">
            <a:extLst>
              <a:ext uri="{FF2B5EF4-FFF2-40B4-BE49-F238E27FC236}">
                <a16:creationId xmlns:a16="http://schemas.microsoft.com/office/drawing/2014/main" id="{8CB44632-F1F5-48D0-B205-E086F0B731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7423" y="3009418"/>
            <a:ext cx="4142322" cy="1296364"/>
          </a:xfrm>
          <a:prstGeom prst="rect">
            <a:avLst/>
          </a:prstGeom>
          <a:noFill/>
          <a:extLst>
            <a:ext uri="{909E8E84-426E-40DD-AFC4-6F175D3DCCD1}">
              <a14:hiddenFill xmlns:a14="http://schemas.microsoft.com/office/drawing/2010/main">
                <a:solidFill>
                  <a:srgbClr val="FFFFFF"/>
                </a:solidFill>
              </a14:hiddenFill>
            </a:ext>
          </a:extLst>
        </p:spPr>
      </p:pic>
      <p:sp>
        <p:nvSpPr>
          <p:cNvPr id="36" name="矩形 1">
            <a:extLst>
              <a:ext uri="{FF2B5EF4-FFF2-40B4-BE49-F238E27FC236}">
                <a16:creationId xmlns:a16="http://schemas.microsoft.com/office/drawing/2014/main" id="{85BF2078-6E86-45C4-9135-2A6B212464AC}"/>
              </a:ext>
            </a:extLst>
          </p:cNvPr>
          <p:cNvSpPr>
            <a:spLocks noChangeArrowheads="1"/>
          </p:cNvSpPr>
          <p:nvPr/>
        </p:nvSpPr>
        <p:spPr bwMode="auto">
          <a:xfrm>
            <a:off x="0" y="5258827"/>
            <a:ext cx="12192000" cy="1049215"/>
          </a:xfrm>
          <a:prstGeom prst="rect">
            <a:avLst/>
          </a:prstGeom>
          <a:solidFill>
            <a:srgbClr val="FFD72D"/>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2400">
              <a:solidFill>
                <a:schemeClr val="accent4"/>
              </a:solidFill>
              <a:latin typeface="Arial" panose="020B0604020202020204" pitchFamily="34" charset="0"/>
              <a:cs typeface="Arial" panose="020B0604020202020204" pitchFamily="34" charset="0"/>
              <a:sym typeface="宋体" panose="02010600030101010101" pitchFamily="2" charset="-122"/>
            </a:endParaRPr>
          </a:p>
        </p:txBody>
      </p:sp>
      <p:sp>
        <p:nvSpPr>
          <p:cNvPr id="38" name="文本框 17">
            <a:extLst>
              <a:ext uri="{FF2B5EF4-FFF2-40B4-BE49-F238E27FC236}">
                <a16:creationId xmlns:a16="http://schemas.microsoft.com/office/drawing/2014/main" id="{6A4D4932-FA99-40A5-AD62-D2244D2A3F53}"/>
              </a:ext>
            </a:extLst>
          </p:cNvPr>
          <p:cNvSpPr>
            <a:spLocks noChangeArrowheads="1"/>
          </p:cNvSpPr>
          <p:nvPr/>
        </p:nvSpPr>
        <p:spPr bwMode="auto">
          <a:xfrm>
            <a:off x="526648" y="767393"/>
            <a:ext cx="629602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None/>
            </a:pPr>
            <a:r>
              <a:rPr lang="en-US" altLang="zh-CN" sz="4000" b="1" dirty="0">
                <a:solidFill>
                  <a:schemeClr val="accent4"/>
                </a:solidFill>
                <a:latin typeface="Angsana New" panose="02020603050405020304" pitchFamily="18" charset="-34"/>
                <a:cs typeface="Angsana New" panose="02020603050405020304" pitchFamily="18" charset="-34"/>
                <a:sym typeface="Arial" panose="020B0604020202020204" pitchFamily="34" charset="0"/>
              </a:rPr>
              <a:t>Fake Review Identification &amp;</a:t>
            </a:r>
          </a:p>
          <a:p>
            <a:pPr algn="ctr" eaLnBrk="1" hangingPunct="1">
              <a:lnSpc>
                <a:spcPct val="100000"/>
              </a:lnSpc>
              <a:spcBef>
                <a:spcPct val="0"/>
              </a:spcBef>
              <a:buNone/>
            </a:pPr>
            <a:r>
              <a:rPr lang="en-US" altLang="zh-CN" sz="4000" b="1" dirty="0">
                <a:solidFill>
                  <a:schemeClr val="accent4"/>
                </a:solidFill>
                <a:latin typeface="Angsana New" panose="02020603050405020304" pitchFamily="18" charset="-34"/>
                <a:cs typeface="Angsana New" panose="02020603050405020304" pitchFamily="18" charset="-34"/>
                <a:sym typeface="Arial" panose="020B0604020202020204" pitchFamily="34" charset="0"/>
              </a:rPr>
              <a:t>Application in Recommender System</a:t>
            </a:r>
          </a:p>
        </p:txBody>
      </p:sp>
      <p:sp>
        <p:nvSpPr>
          <p:cNvPr id="15369" name="文本框 17">
            <a:extLst>
              <a:ext uri="{FF2B5EF4-FFF2-40B4-BE49-F238E27FC236}">
                <a16:creationId xmlns:a16="http://schemas.microsoft.com/office/drawing/2014/main" id="{AAD6E8B5-8652-4DD8-9961-6F1A0A10A17F}"/>
              </a:ext>
            </a:extLst>
          </p:cNvPr>
          <p:cNvSpPr>
            <a:spLocks noChangeArrowheads="1"/>
          </p:cNvSpPr>
          <p:nvPr/>
        </p:nvSpPr>
        <p:spPr bwMode="auto">
          <a:xfrm>
            <a:off x="4033568" y="5258827"/>
            <a:ext cx="513231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6000" b="1">
                <a:solidFill>
                  <a:schemeClr val="accent4"/>
                </a:solidFill>
                <a:latin typeface="Angsana New" panose="02020603050405020304" pitchFamily="18" charset="-34"/>
                <a:cs typeface="Angsana New" panose="02020603050405020304" pitchFamily="18" charset="-34"/>
                <a:sym typeface="Arial" panose="020B0604020202020204" pitchFamily="34" charset="0"/>
              </a:rPr>
              <a:t>Team 5</a:t>
            </a:r>
          </a:p>
        </p:txBody>
      </p:sp>
      <p:sp>
        <p:nvSpPr>
          <p:cNvPr id="8" name="文本框 17">
            <a:extLst>
              <a:ext uri="{FF2B5EF4-FFF2-40B4-BE49-F238E27FC236}">
                <a16:creationId xmlns:a16="http://schemas.microsoft.com/office/drawing/2014/main" id="{2D7DA052-0F1F-4355-8597-C07F18C426E3}"/>
              </a:ext>
            </a:extLst>
          </p:cNvPr>
          <p:cNvSpPr>
            <a:spLocks noChangeArrowheads="1"/>
          </p:cNvSpPr>
          <p:nvPr/>
        </p:nvSpPr>
        <p:spPr bwMode="auto">
          <a:xfrm>
            <a:off x="784125" y="2398582"/>
            <a:ext cx="629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None/>
            </a:pPr>
            <a:r>
              <a:rPr lang="en-US" altLang="zh-CN" sz="2400" b="1" dirty="0">
                <a:solidFill>
                  <a:schemeClr val="accent4"/>
                </a:solidFill>
                <a:latin typeface="Angsana New" panose="02020603050405020304" pitchFamily="18" charset="-34"/>
                <a:cs typeface="Angsana New" panose="02020603050405020304" pitchFamily="18" charset="-34"/>
                <a:sym typeface="Arial" panose="020B0604020202020204" pitchFamily="34" charset="0"/>
              </a:rPr>
              <a:t>- A study inspired by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矩形 1">
            <a:extLst>
              <a:ext uri="{FF2B5EF4-FFF2-40B4-BE49-F238E27FC236}">
                <a16:creationId xmlns:a16="http://schemas.microsoft.com/office/drawing/2014/main" id="{04F59610-F65D-4D10-BC28-581BD79A1499}"/>
              </a:ext>
            </a:extLst>
          </p:cNvPr>
          <p:cNvSpPr>
            <a:spLocks noChangeArrowheads="1"/>
          </p:cNvSpPr>
          <p:nvPr/>
        </p:nvSpPr>
        <p:spPr bwMode="auto">
          <a:xfrm>
            <a:off x="0" y="6324600"/>
            <a:ext cx="12192000" cy="536575"/>
          </a:xfrm>
          <a:prstGeom prst="rect">
            <a:avLst/>
          </a:prstGeom>
          <a:solidFill>
            <a:srgbClr val="0C0C0C">
              <a:alpha val="79999"/>
            </a:srgbClr>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Segoe UI" panose="020B0502040204020203" pitchFamily="34" charset="0"/>
              <a:cs typeface="Segoe UI" panose="020B0502040204020203" pitchFamily="34" charset="0"/>
              <a:sym typeface="宋体" panose="02010600030101010101" pitchFamily="2" charset="-122"/>
            </a:endParaRPr>
          </a:p>
        </p:txBody>
      </p:sp>
      <p:sp>
        <p:nvSpPr>
          <p:cNvPr id="54277" name="文本框 4">
            <a:extLst>
              <a:ext uri="{FF2B5EF4-FFF2-40B4-BE49-F238E27FC236}">
                <a16:creationId xmlns:a16="http://schemas.microsoft.com/office/drawing/2014/main" id="{06F8E254-6B71-4739-92A3-42C3305D6E42}"/>
              </a:ext>
            </a:extLst>
          </p:cNvPr>
          <p:cNvSpPr>
            <a:spLocks noChangeArrowheads="1"/>
          </p:cNvSpPr>
          <p:nvPr/>
        </p:nvSpPr>
        <p:spPr bwMode="auto">
          <a:xfrm>
            <a:off x="2218322" y="286433"/>
            <a:ext cx="775535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3600">
                <a:solidFill>
                  <a:srgbClr val="262626"/>
                </a:solidFill>
                <a:latin typeface="Segoe UI" panose="020B0502040204020203" pitchFamily="34" charset="0"/>
                <a:cs typeface="Segoe UI" panose="020B0502040204020203" pitchFamily="34" charset="0"/>
                <a:sym typeface="Fira Sans" pitchFamily="2" charset="0"/>
              </a:rPr>
              <a:t>Gradient Boosted Trees Performance</a:t>
            </a:r>
            <a:endParaRPr lang="zh-CN" altLang="en-US" sz="1800">
              <a:latin typeface="Segoe UI" panose="020B0502040204020203" pitchFamily="34" charset="0"/>
              <a:cs typeface="Segoe UI" panose="020B0502040204020203" pitchFamily="34" charset="0"/>
            </a:endParaRPr>
          </a:p>
        </p:txBody>
      </p:sp>
      <p:sp>
        <p:nvSpPr>
          <p:cNvPr id="54279" name="直接连接符 7">
            <a:extLst>
              <a:ext uri="{FF2B5EF4-FFF2-40B4-BE49-F238E27FC236}">
                <a16:creationId xmlns:a16="http://schemas.microsoft.com/office/drawing/2014/main" id="{6E658A25-C5F6-4CD0-B1DD-F2077CF33862}"/>
              </a:ext>
            </a:extLst>
          </p:cNvPr>
          <p:cNvSpPr>
            <a:spLocks noChangeShapeType="1"/>
          </p:cNvSpPr>
          <p:nvPr/>
        </p:nvSpPr>
        <p:spPr bwMode="auto">
          <a:xfrm>
            <a:off x="3933825" y="1162050"/>
            <a:ext cx="4527550" cy="0"/>
          </a:xfrm>
          <a:prstGeom prst="line">
            <a:avLst/>
          </a:prstGeom>
          <a:noFill/>
          <a:ln w="28575">
            <a:solidFill>
              <a:srgbClr val="595959">
                <a:alpha val="69019"/>
              </a:srgbClr>
            </a:solidFill>
            <a:bevel/>
            <a:headEnd/>
            <a:tailEnd/>
          </a:ln>
          <a:extLst>
            <a:ext uri="{909E8E84-426E-40DD-AFC4-6F175D3DCCD1}">
              <a14:hiddenFill xmlns:a14="http://schemas.microsoft.com/office/drawing/2010/main">
                <a:noFill/>
              </a14:hiddenFill>
            </a:ext>
          </a:extLst>
        </p:spPr>
        <p:txBody>
          <a:bodyPr/>
          <a:lstStyle/>
          <a:p>
            <a:endParaRPr lang="en-US">
              <a:latin typeface="Segoe UI" panose="020B0502040204020203" pitchFamily="34" charset="0"/>
              <a:cs typeface="Segoe UI" panose="020B0502040204020203" pitchFamily="34" charset="0"/>
            </a:endParaRPr>
          </a:p>
        </p:txBody>
      </p:sp>
      <p:sp>
        <p:nvSpPr>
          <p:cNvPr id="24" name="文本框 22">
            <a:extLst>
              <a:ext uri="{FF2B5EF4-FFF2-40B4-BE49-F238E27FC236}">
                <a16:creationId xmlns:a16="http://schemas.microsoft.com/office/drawing/2014/main" id="{4C612887-7394-492F-AD18-EEA260E28953}"/>
              </a:ext>
            </a:extLst>
          </p:cNvPr>
          <p:cNvSpPr>
            <a:spLocks noChangeArrowheads="1"/>
          </p:cNvSpPr>
          <p:nvPr/>
        </p:nvSpPr>
        <p:spPr bwMode="auto">
          <a:xfrm>
            <a:off x="4593244" y="2580002"/>
            <a:ext cx="3305174"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342900" indent="-342900" eaLnBrk="1" hangingPunct="1">
              <a:lnSpc>
                <a:spcPct val="100000"/>
              </a:lnSpc>
              <a:spcBef>
                <a:spcPct val="0"/>
              </a:spcBef>
            </a:pPr>
            <a:r>
              <a:rPr lang="en-US" altLang="zh-CN" sz="2000" dirty="0">
                <a:solidFill>
                  <a:srgbClr val="000000"/>
                </a:solidFill>
                <a:latin typeface="Segoe UI" panose="020B0502040204020203" pitchFamily="34" charset="0"/>
                <a:cs typeface="Segoe UI" panose="020B0502040204020203" pitchFamily="34" charset="0"/>
                <a:sym typeface="Arial" panose="020B0604020202020204" pitchFamily="34" charset="0"/>
              </a:rPr>
              <a:t>F1: 0.82</a:t>
            </a:r>
          </a:p>
          <a:p>
            <a:pPr marL="342900" indent="-342900" eaLnBrk="1" hangingPunct="1">
              <a:lnSpc>
                <a:spcPct val="100000"/>
              </a:lnSpc>
              <a:spcBef>
                <a:spcPct val="0"/>
              </a:spcBef>
            </a:pPr>
            <a:r>
              <a:rPr lang="en-US" altLang="zh-CN" sz="2000" dirty="0">
                <a:solidFill>
                  <a:srgbClr val="000000"/>
                </a:solidFill>
                <a:latin typeface="Segoe UI" panose="020B0502040204020203" pitchFamily="34" charset="0"/>
                <a:cs typeface="Segoe UI" panose="020B0502040204020203" pitchFamily="34" charset="0"/>
                <a:sym typeface="Arial" panose="020B0604020202020204" pitchFamily="34" charset="0"/>
              </a:rPr>
              <a:t>Accuracy: 0.82</a:t>
            </a:r>
          </a:p>
          <a:p>
            <a:pPr marL="342900" indent="-342900" eaLnBrk="1" hangingPunct="1">
              <a:lnSpc>
                <a:spcPct val="100000"/>
              </a:lnSpc>
              <a:spcBef>
                <a:spcPct val="0"/>
              </a:spcBef>
            </a:pPr>
            <a:endParaRPr lang="en-US" altLang="zh-CN" sz="2000" dirty="0">
              <a:solidFill>
                <a:srgbClr val="000000"/>
              </a:solidFill>
              <a:latin typeface="Segoe UI" panose="020B0502040204020203" pitchFamily="34" charset="0"/>
              <a:cs typeface="Segoe UI" panose="020B0502040204020203" pitchFamily="34" charset="0"/>
              <a:sym typeface="Arial" panose="020B0604020202020204" pitchFamily="34" charset="0"/>
            </a:endParaRPr>
          </a:p>
          <a:p>
            <a:pPr marL="342900" indent="-342900" eaLnBrk="1" hangingPunct="1">
              <a:lnSpc>
                <a:spcPct val="100000"/>
              </a:lnSpc>
              <a:spcBef>
                <a:spcPct val="0"/>
              </a:spcBef>
            </a:pPr>
            <a:r>
              <a:rPr lang="en-US" altLang="zh-CN" sz="2000" dirty="0">
                <a:solidFill>
                  <a:srgbClr val="000000"/>
                </a:solidFill>
                <a:latin typeface="Segoe UI" panose="020B0502040204020203" pitchFamily="34" charset="0"/>
                <a:cs typeface="Segoe UI" panose="020B0502040204020203" pitchFamily="34" charset="0"/>
                <a:sym typeface="Arial" panose="020B0604020202020204" pitchFamily="34" charset="0"/>
              </a:rPr>
              <a:t>Positive Recall: 0.75</a:t>
            </a:r>
          </a:p>
          <a:p>
            <a:pPr marL="342900" indent="-342900" eaLnBrk="1" hangingPunct="1">
              <a:lnSpc>
                <a:spcPct val="100000"/>
              </a:lnSpc>
              <a:spcBef>
                <a:spcPct val="0"/>
              </a:spcBef>
            </a:pPr>
            <a:r>
              <a:rPr lang="en-US" altLang="zh-CN" sz="2000" dirty="0">
                <a:solidFill>
                  <a:srgbClr val="000000"/>
                </a:solidFill>
                <a:latin typeface="Segoe UI" panose="020B0502040204020203" pitchFamily="34" charset="0"/>
                <a:cs typeface="Segoe UI" panose="020B0502040204020203" pitchFamily="34" charset="0"/>
                <a:sym typeface="Arial" panose="020B0604020202020204" pitchFamily="34" charset="0"/>
              </a:rPr>
              <a:t>Negative Recall: 0.88</a:t>
            </a:r>
          </a:p>
          <a:p>
            <a:pPr marL="342900" indent="-342900" eaLnBrk="1" hangingPunct="1">
              <a:lnSpc>
                <a:spcPct val="100000"/>
              </a:lnSpc>
              <a:spcBef>
                <a:spcPct val="0"/>
              </a:spcBef>
            </a:pPr>
            <a:endParaRPr lang="en-US" altLang="zh-CN" sz="2000" dirty="0">
              <a:solidFill>
                <a:srgbClr val="000000"/>
              </a:solidFill>
              <a:latin typeface="Segoe UI" panose="020B0502040204020203" pitchFamily="34" charset="0"/>
              <a:cs typeface="Segoe UI" panose="020B0502040204020203" pitchFamily="34" charset="0"/>
              <a:sym typeface="Arial" panose="020B0604020202020204" pitchFamily="34" charset="0"/>
            </a:endParaRPr>
          </a:p>
          <a:p>
            <a:pPr marL="342900" indent="-342900" eaLnBrk="1" hangingPunct="1">
              <a:lnSpc>
                <a:spcPct val="100000"/>
              </a:lnSpc>
              <a:spcBef>
                <a:spcPct val="0"/>
              </a:spcBef>
            </a:pPr>
            <a:r>
              <a:rPr lang="en-US" altLang="zh-CN" sz="2000" dirty="0">
                <a:solidFill>
                  <a:srgbClr val="000000"/>
                </a:solidFill>
                <a:latin typeface="Segoe UI" panose="020B0502040204020203" pitchFamily="34" charset="0"/>
                <a:cs typeface="Segoe UI" panose="020B0502040204020203" pitchFamily="34" charset="0"/>
                <a:sym typeface="Arial" panose="020B0604020202020204" pitchFamily="34" charset="0"/>
              </a:rPr>
              <a:t>Positive Precision: 0.86</a:t>
            </a:r>
          </a:p>
          <a:p>
            <a:pPr marL="342900" indent="-342900" eaLnBrk="1" hangingPunct="1">
              <a:lnSpc>
                <a:spcPct val="100000"/>
              </a:lnSpc>
              <a:spcBef>
                <a:spcPct val="0"/>
              </a:spcBef>
            </a:pPr>
            <a:r>
              <a:rPr lang="en-US" altLang="zh-CN" sz="2000" dirty="0">
                <a:solidFill>
                  <a:srgbClr val="000000"/>
                </a:solidFill>
                <a:latin typeface="Segoe UI" panose="020B0502040204020203" pitchFamily="34" charset="0"/>
                <a:cs typeface="Segoe UI" panose="020B0502040204020203" pitchFamily="34" charset="0"/>
                <a:sym typeface="Arial" panose="020B0604020202020204" pitchFamily="34" charset="0"/>
              </a:rPr>
              <a:t>Negative Precision: 0.78</a:t>
            </a:r>
          </a:p>
        </p:txBody>
      </p:sp>
      <p:sp>
        <p:nvSpPr>
          <p:cNvPr id="25" name="圆角矩形 8">
            <a:extLst>
              <a:ext uri="{FF2B5EF4-FFF2-40B4-BE49-F238E27FC236}">
                <a16:creationId xmlns:a16="http://schemas.microsoft.com/office/drawing/2014/main" id="{98CDD806-BBD5-4553-BD66-83971450AB50}"/>
              </a:ext>
            </a:extLst>
          </p:cNvPr>
          <p:cNvSpPr>
            <a:spLocks noChangeArrowheads="1"/>
          </p:cNvSpPr>
          <p:nvPr/>
        </p:nvSpPr>
        <p:spPr bwMode="auto">
          <a:xfrm>
            <a:off x="8919573" y="1914076"/>
            <a:ext cx="2786654" cy="553813"/>
          </a:xfrm>
          <a:prstGeom prst="roundRect">
            <a:avLst>
              <a:gd name="adj" fmla="val 13380"/>
            </a:avLst>
          </a:prstGeom>
          <a:solidFill>
            <a:srgbClr val="FFCD33"/>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latin typeface="Segoe UI" panose="020B0502040204020203" pitchFamily="34" charset="0"/>
              <a:cs typeface="Segoe UI" panose="020B0502040204020203" pitchFamily="34" charset="0"/>
              <a:sym typeface="宋体" panose="02010600030101010101" pitchFamily="2" charset="-122"/>
            </a:endParaRPr>
          </a:p>
        </p:txBody>
      </p:sp>
      <p:sp>
        <p:nvSpPr>
          <p:cNvPr id="27" name="文本框 20">
            <a:extLst>
              <a:ext uri="{FF2B5EF4-FFF2-40B4-BE49-F238E27FC236}">
                <a16:creationId xmlns:a16="http://schemas.microsoft.com/office/drawing/2014/main" id="{0B8E5449-5E65-4B6D-A502-632BC3790218}"/>
              </a:ext>
            </a:extLst>
          </p:cNvPr>
          <p:cNvSpPr>
            <a:spLocks noChangeArrowheads="1"/>
          </p:cNvSpPr>
          <p:nvPr/>
        </p:nvSpPr>
        <p:spPr bwMode="auto">
          <a:xfrm>
            <a:off x="8778608" y="1930743"/>
            <a:ext cx="29913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dirty="0">
                <a:latin typeface="Segoe UI" panose="020B0502040204020203" pitchFamily="34" charset="0"/>
                <a:cs typeface="Segoe UI" panose="020B0502040204020203" pitchFamily="34" charset="0"/>
                <a:sym typeface="Arial" panose="020B0604020202020204" pitchFamily="34" charset="0"/>
              </a:rPr>
              <a:t>Insights</a:t>
            </a:r>
          </a:p>
        </p:txBody>
      </p:sp>
      <p:sp>
        <p:nvSpPr>
          <p:cNvPr id="28" name="文本框 22">
            <a:extLst>
              <a:ext uri="{FF2B5EF4-FFF2-40B4-BE49-F238E27FC236}">
                <a16:creationId xmlns:a16="http://schemas.microsoft.com/office/drawing/2014/main" id="{F249579A-5235-4900-826A-6CA561ACE474}"/>
              </a:ext>
            </a:extLst>
          </p:cNvPr>
          <p:cNvSpPr>
            <a:spLocks noChangeArrowheads="1"/>
          </p:cNvSpPr>
          <p:nvPr/>
        </p:nvSpPr>
        <p:spPr bwMode="auto">
          <a:xfrm>
            <a:off x="8496723" y="2745930"/>
            <a:ext cx="3695277" cy="273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342900" indent="-342900" eaLnBrk="1" hangingPunct="1">
              <a:lnSpc>
                <a:spcPct val="100000"/>
              </a:lnSpc>
              <a:spcBef>
                <a:spcPct val="0"/>
              </a:spcBef>
            </a:pPr>
            <a:r>
              <a:rPr lang="en-US" altLang="zh-CN" sz="2000" dirty="0">
                <a:solidFill>
                  <a:srgbClr val="000000"/>
                </a:solidFill>
                <a:latin typeface="Segoe UI" panose="020B0502040204020203" pitchFamily="34" charset="0"/>
                <a:cs typeface="Segoe UI" panose="020B0502040204020203" pitchFamily="34" charset="0"/>
                <a:sym typeface="Arial" panose="020B0604020202020204" pitchFamily="34" charset="0"/>
              </a:rPr>
              <a:t>Genuine review biased</a:t>
            </a:r>
          </a:p>
          <a:p>
            <a:pPr marL="342900" indent="-342900" eaLnBrk="1" hangingPunct="1">
              <a:lnSpc>
                <a:spcPct val="100000"/>
              </a:lnSpc>
              <a:spcBef>
                <a:spcPct val="0"/>
              </a:spcBef>
            </a:pPr>
            <a:endParaRPr lang="en-US" altLang="zh-CN" sz="1600" dirty="0">
              <a:solidFill>
                <a:srgbClr val="000000"/>
              </a:solidFill>
              <a:latin typeface="Segoe UI" panose="020B0502040204020203" pitchFamily="34" charset="0"/>
              <a:cs typeface="Segoe UI" panose="020B0502040204020203" pitchFamily="34" charset="0"/>
              <a:sym typeface="Arial" panose="020B0604020202020204" pitchFamily="34" charset="0"/>
            </a:endParaRPr>
          </a:p>
          <a:p>
            <a:pPr marL="342900" indent="-342900" eaLnBrk="1" hangingPunct="1">
              <a:lnSpc>
                <a:spcPct val="100000"/>
              </a:lnSpc>
              <a:spcBef>
                <a:spcPct val="0"/>
              </a:spcBef>
            </a:pPr>
            <a:r>
              <a:rPr lang="en-US" altLang="zh-CN" sz="2000" dirty="0">
                <a:solidFill>
                  <a:srgbClr val="000000"/>
                </a:solidFill>
                <a:latin typeface="Segoe UI" panose="020B0502040204020203" pitchFamily="34" charset="0"/>
                <a:cs typeface="Segoe UI" panose="020B0502040204020203" pitchFamily="34" charset="0"/>
                <a:sym typeface="Arial" panose="020B0604020202020204" pitchFamily="34" charset="0"/>
              </a:rPr>
              <a:t>Verified purchase has most predictive power</a:t>
            </a:r>
          </a:p>
          <a:p>
            <a:pPr marL="342900" indent="-342900" eaLnBrk="1" hangingPunct="1">
              <a:lnSpc>
                <a:spcPct val="100000"/>
              </a:lnSpc>
              <a:spcBef>
                <a:spcPct val="0"/>
              </a:spcBef>
            </a:pPr>
            <a:endParaRPr lang="en-US" altLang="zh-CN" sz="1600" dirty="0">
              <a:solidFill>
                <a:srgbClr val="000000"/>
              </a:solidFill>
              <a:latin typeface="Segoe UI" panose="020B0502040204020203" pitchFamily="34" charset="0"/>
              <a:cs typeface="Segoe UI" panose="020B0502040204020203" pitchFamily="34" charset="0"/>
              <a:sym typeface="Arial" panose="020B0604020202020204" pitchFamily="34" charset="0"/>
            </a:endParaRPr>
          </a:p>
          <a:p>
            <a:pPr marL="342900" indent="-342900" eaLnBrk="1" hangingPunct="1">
              <a:lnSpc>
                <a:spcPct val="100000"/>
              </a:lnSpc>
              <a:spcBef>
                <a:spcPct val="0"/>
              </a:spcBef>
            </a:pPr>
            <a:r>
              <a:rPr lang="en-US" altLang="zh-CN" sz="2000" dirty="0">
                <a:solidFill>
                  <a:srgbClr val="000000"/>
                </a:solidFill>
                <a:latin typeface="Segoe UI" panose="020B0502040204020203" pitchFamily="34" charset="0"/>
                <a:cs typeface="Segoe UI" panose="020B0502040204020203" pitchFamily="34" charset="0"/>
                <a:sym typeface="Arial" panose="020B0604020202020204" pitchFamily="34" charset="0"/>
              </a:rPr>
              <a:t>Punctuation, summary length and FK grade score were other important predictors</a:t>
            </a:r>
          </a:p>
        </p:txBody>
      </p:sp>
      <p:pic>
        <p:nvPicPr>
          <p:cNvPr id="33" name="Picture 32">
            <a:extLst>
              <a:ext uri="{FF2B5EF4-FFF2-40B4-BE49-F238E27FC236}">
                <a16:creationId xmlns:a16="http://schemas.microsoft.com/office/drawing/2014/main" id="{1E39B823-936D-4F6F-B8AA-4BA6F371DFCB}"/>
              </a:ext>
            </a:extLst>
          </p:cNvPr>
          <p:cNvPicPr/>
          <p:nvPr/>
        </p:nvPicPr>
        <p:blipFill rotWithShape="1">
          <a:blip r:embed="rId3"/>
          <a:srcRect r="14698" b="28645"/>
          <a:stretch/>
        </p:blipFill>
        <p:spPr>
          <a:xfrm>
            <a:off x="252452" y="1963900"/>
            <a:ext cx="3776853" cy="3028799"/>
          </a:xfrm>
          <a:prstGeom prst="rect">
            <a:avLst/>
          </a:prstGeom>
          <a:ln>
            <a:solidFill>
              <a:schemeClr val="tx1"/>
            </a:solidFill>
          </a:ln>
        </p:spPr>
      </p:pic>
      <p:grpSp>
        <p:nvGrpSpPr>
          <p:cNvPr id="37" name="组合 12">
            <a:extLst>
              <a:ext uri="{FF2B5EF4-FFF2-40B4-BE49-F238E27FC236}">
                <a16:creationId xmlns:a16="http://schemas.microsoft.com/office/drawing/2014/main" id="{AE5ABB83-2319-459E-A7A9-DF231FFBBA6B}"/>
              </a:ext>
            </a:extLst>
          </p:cNvPr>
          <p:cNvGrpSpPr>
            <a:grpSpLocks/>
          </p:cNvGrpSpPr>
          <p:nvPr/>
        </p:nvGrpSpPr>
        <p:grpSpPr bwMode="auto">
          <a:xfrm>
            <a:off x="4285702" y="1935166"/>
            <a:ext cx="620712" cy="554037"/>
            <a:chOff x="0" y="0"/>
            <a:chExt cx="525462" cy="469901"/>
          </a:xfrm>
        </p:grpSpPr>
        <p:sp>
          <p:nvSpPr>
            <p:cNvPr id="38" name="Freeform 5">
              <a:extLst>
                <a:ext uri="{FF2B5EF4-FFF2-40B4-BE49-F238E27FC236}">
                  <a16:creationId xmlns:a16="http://schemas.microsoft.com/office/drawing/2014/main" id="{BBE2B4FF-0647-49C4-AFDC-A2891DFCBF67}"/>
                </a:ext>
              </a:extLst>
            </p:cNvPr>
            <p:cNvSpPr>
              <a:spLocks noEditPoints="1" noChangeArrowheads="1"/>
            </p:cNvSpPr>
            <p:nvPr/>
          </p:nvSpPr>
          <p:spPr bwMode="auto">
            <a:xfrm>
              <a:off x="0" y="0"/>
              <a:ext cx="525462" cy="392113"/>
            </a:xfrm>
            <a:custGeom>
              <a:avLst/>
              <a:gdLst>
                <a:gd name="T0" fmla="*/ 2147483646 w 94"/>
                <a:gd name="T1" fmla="*/ 0 h 70"/>
                <a:gd name="T2" fmla="*/ 2147483646 w 94"/>
                <a:gd name="T3" fmla="*/ 0 h 70"/>
                <a:gd name="T4" fmla="*/ 0 w 94"/>
                <a:gd name="T5" fmla="*/ 2147483646 h 70"/>
                <a:gd name="T6" fmla="*/ 0 w 94"/>
                <a:gd name="T7" fmla="*/ 2147483646 h 70"/>
                <a:gd name="T8" fmla="*/ 2147483646 w 94"/>
                <a:gd name="T9" fmla="*/ 2147483646 h 70"/>
                <a:gd name="T10" fmla="*/ 2147483646 w 94"/>
                <a:gd name="T11" fmla="*/ 2147483646 h 70"/>
                <a:gd name="T12" fmla="*/ 2147483646 w 94"/>
                <a:gd name="T13" fmla="*/ 2147483646 h 70"/>
                <a:gd name="T14" fmla="*/ 2147483646 w 94"/>
                <a:gd name="T15" fmla="*/ 2147483646 h 70"/>
                <a:gd name="T16" fmla="*/ 2147483646 w 94"/>
                <a:gd name="T17" fmla="*/ 0 h 70"/>
                <a:gd name="T18" fmla="*/ 2147483646 w 94"/>
                <a:gd name="T19" fmla="*/ 2147483646 h 70"/>
                <a:gd name="T20" fmla="*/ 2147483646 w 94"/>
                <a:gd name="T21" fmla="*/ 2147483646 h 70"/>
                <a:gd name="T22" fmla="*/ 2147483646 w 94"/>
                <a:gd name="T23" fmla="*/ 2147483646 h 70"/>
                <a:gd name="T24" fmla="*/ 2147483646 w 94"/>
                <a:gd name="T25" fmla="*/ 2147483646 h 70"/>
                <a:gd name="T26" fmla="*/ 2147483646 w 94"/>
                <a:gd name="T27" fmla="*/ 2147483646 h 7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4"/>
                <a:gd name="T43" fmla="*/ 0 h 70"/>
                <a:gd name="T44" fmla="*/ 94 w 94"/>
                <a:gd name="T45" fmla="*/ 70 h 7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4" h="70">
                  <a:moveTo>
                    <a:pt x="88" y="0"/>
                  </a:moveTo>
                  <a:cubicBezTo>
                    <a:pt x="6" y="0"/>
                    <a:pt x="6" y="0"/>
                    <a:pt x="6" y="0"/>
                  </a:cubicBezTo>
                  <a:cubicBezTo>
                    <a:pt x="3" y="0"/>
                    <a:pt x="0" y="3"/>
                    <a:pt x="0" y="6"/>
                  </a:cubicBezTo>
                  <a:cubicBezTo>
                    <a:pt x="0" y="65"/>
                    <a:pt x="0" y="65"/>
                    <a:pt x="0" y="65"/>
                  </a:cubicBezTo>
                  <a:cubicBezTo>
                    <a:pt x="0" y="68"/>
                    <a:pt x="3" y="70"/>
                    <a:pt x="6" y="70"/>
                  </a:cubicBezTo>
                  <a:cubicBezTo>
                    <a:pt x="88" y="70"/>
                    <a:pt x="88" y="70"/>
                    <a:pt x="88" y="70"/>
                  </a:cubicBezTo>
                  <a:cubicBezTo>
                    <a:pt x="91" y="70"/>
                    <a:pt x="94" y="68"/>
                    <a:pt x="94" y="65"/>
                  </a:cubicBezTo>
                  <a:cubicBezTo>
                    <a:pt x="94" y="6"/>
                    <a:pt x="94" y="6"/>
                    <a:pt x="94" y="6"/>
                  </a:cubicBezTo>
                  <a:cubicBezTo>
                    <a:pt x="94" y="3"/>
                    <a:pt x="91" y="0"/>
                    <a:pt x="88" y="0"/>
                  </a:cubicBezTo>
                  <a:close/>
                  <a:moveTo>
                    <a:pt x="87" y="60"/>
                  </a:moveTo>
                  <a:cubicBezTo>
                    <a:pt x="7" y="60"/>
                    <a:pt x="7" y="60"/>
                    <a:pt x="7" y="60"/>
                  </a:cubicBezTo>
                  <a:cubicBezTo>
                    <a:pt x="7" y="8"/>
                    <a:pt x="7" y="8"/>
                    <a:pt x="7" y="8"/>
                  </a:cubicBezTo>
                  <a:cubicBezTo>
                    <a:pt x="87" y="8"/>
                    <a:pt x="87" y="8"/>
                    <a:pt x="87" y="8"/>
                  </a:cubicBezTo>
                  <a:lnTo>
                    <a:pt x="87" y="60"/>
                  </a:lnTo>
                  <a:close/>
                </a:path>
              </a:pathLst>
            </a:custGeom>
            <a:solidFill>
              <a:srgbClr val="595959"/>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atin typeface="Segoe UI" panose="020B0502040204020203" pitchFamily="34" charset="0"/>
                <a:cs typeface="Segoe UI" panose="020B0502040204020203" pitchFamily="34" charset="0"/>
              </a:endParaRPr>
            </a:p>
          </p:txBody>
        </p:sp>
        <p:sp>
          <p:nvSpPr>
            <p:cNvPr id="39" name="Freeform 6">
              <a:extLst>
                <a:ext uri="{FF2B5EF4-FFF2-40B4-BE49-F238E27FC236}">
                  <a16:creationId xmlns:a16="http://schemas.microsoft.com/office/drawing/2014/main" id="{4D72D28D-567E-459E-B9A8-87207D671F19}"/>
                </a:ext>
              </a:extLst>
            </p:cNvPr>
            <p:cNvSpPr>
              <a:spLocks noChangeArrowheads="1"/>
            </p:cNvSpPr>
            <p:nvPr/>
          </p:nvSpPr>
          <p:spPr bwMode="auto">
            <a:xfrm>
              <a:off x="146050" y="407988"/>
              <a:ext cx="233362" cy="61913"/>
            </a:xfrm>
            <a:custGeom>
              <a:avLst/>
              <a:gdLst>
                <a:gd name="T0" fmla="*/ 2147483646 w 147"/>
                <a:gd name="T1" fmla="*/ 0 h 39"/>
                <a:gd name="T2" fmla="*/ 0 w 147"/>
                <a:gd name="T3" fmla="*/ 2147483646 h 39"/>
                <a:gd name="T4" fmla="*/ 2147483646 w 147"/>
                <a:gd name="T5" fmla="*/ 2147483646 h 39"/>
                <a:gd name="T6" fmla="*/ 2147483646 w 147"/>
                <a:gd name="T7" fmla="*/ 0 h 39"/>
                <a:gd name="T8" fmla="*/ 2147483646 w 147"/>
                <a:gd name="T9" fmla="*/ 0 h 39"/>
                <a:gd name="T10" fmla="*/ 0 60000 65536"/>
                <a:gd name="T11" fmla="*/ 0 60000 65536"/>
                <a:gd name="T12" fmla="*/ 0 60000 65536"/>
                <a:gd name="T13" fmla="*/ 0 60000 65536"/>
                <a:gd name="T14" fmla="*/ 0 60000 65536"/>
                <a:gd name="T15" fmla="*/ 0 w 147"/>
                <a:gd name="T16" fmla="*/ 0 h 39"/>
                <a:gd name="T17" fmla="*/ 147 w 147"/>
                <a:gd name="T18" fmla="*/ 39 h 39"/>
              </a:gdLst>
              <a:ahLst/>
              <a:cxnLst>
                <a:cxn ang="T10">
                  <a:pos x="T0" y="T1"/>
                </a:cxn>
                <a:cxn ang="T11">
                  <a:pos x="T2" y="T3"/>
                </a:cxn>
                <a:cxn ang="T12">
                  <a:pos x="T4" y="T5"/>
                </a:cxn>
                <a:cxn ang="T13">
                  <a:pos x="T6" y="T7"/>
                </a:cxn>
                <a:cxn ang="T14">
                  <a:pos x="T8" y="T9"/>
                </a:cxn>
              </a:cxnLst>
              <a:rect l="T15" t="T16" r="T17" b="T18"/>
              <a:pathLst>
                <a:path w="147" h="39">
                  <a:moveTo>
                    <a:pt x="35" y="0"/>
                  </a:moveTo>
                  <a:lnTo>
                    <a:pt x="0" y="39"/>
                  </a:lnTo>
                  <a:lnTo>
                    <a:pt x="147" y="39"/>
                  </a:lnTo>
                  <a:lnTo>
                    <a:pt x="112" y="0"/>
                  </a:lnTo>
                  <a:lnTo>
                    <a:pt x="35" y="0"/>
                  </a:lnTo>
                  <a:close/>
                </a:path>
              </a:pathLst>
            </a:custGeom>
            <a:solidFill>
              <a:srgbClr val="595959"/>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atin typeface="Segoe UI" panose="020B0502040204020203" pitchFamily="34" charset="0"/>
                <a:cs typeface="Segoe UI" panose="020B0502040204020203" pitchFamily="34" charset="0"/>
              </a:endParaRPr>
            </a:p>
          </p:txBody>
        </p:sp>
        <p:sp>
          <p:nvSpPr>
            <p:cNvPr id="40" name="Freeform 7">
              <a:extLst>
                <a:ext uri="{FF2B5EF4-FFF2-40B4-BE49-F238E27FC236}">
                  <a16:creationId xmlns:a16="http://schemas.microsoft.com/office/drawing/2014/main" id="{9A04A73E-3B84-41F2-AFDD-E0BB1478E378}"/>
                </a:ext>
              </a:extLst>
            </p:cNvPr>
            <p:cNvSpPr>
              <a:spLocks noChangeArrowheads="1"/>
            </p:cNvSpPr>
            <p:nvPr/>
          </p:nvSpPr>
          <p:spPr bwMode="auto">
            <a:xfrm>
              <a:off x="90487" y="128588"/>
              <a:ext cx="339725" cy="150813"/>
            </a:xfrm>
            <a:custGeom>
              <a:avLst/>
              <a:gdLst>
                <a:gd name="T0" fmla="*/ 2147483646 w 61"/>
                <a:gd name="T1" fmla="*/ 2147483646 h 27"/>
                <a:gd name="T2" fmla="*/ 2147483646 w 61"/>
                <a:gd name="T3" fmla="*/ 2147483646 h 27"/>
                <a:gd name="T4" fmla="*/ 2147483646 w 61"/>
                <a:gd name="T5" fmla="*/ 2147483646 h 27"/>
                <a:gd name="T6" fmla="*/ 2147483646 w 61"/>
                <a:gd name="T7" fmla="*/ 2147483646 h 27"/>
                <a:gd name="T8" fmla="*/ 2147483646 w 61"/>
                <a:gd name="T9" fmla="*/ 2147483646 h 27"/>
                <a:gd name="T10" fmla="*/ 2147483646 w 61"/>
                <a:gd name="T11" fmla="*/ 2147483646 h 27"/>
                <a:gd name="T12" fmla="*/ 2147483646 w 61"/>
                <a:gd name="T13" fmla="*/ 2147483646 h 27"/>
                <a:gd name="T14" fmla="*/ 2147483646 w 61"/>
                <a:gd name="T15" fmla="*/ 2147483646 h 27"/>
                <a:gd name="T16" fmla="*/ 2147483646 w 61"/>
                <a:gd name="T17" fmla="*/ 2147483646 h 27"/>
                <a:gd name="T18" fmla="*/ 2147483646 w 61"/>
                <a:gd name="T19" fmla="*/ 2147483646 h 27"/>
                <a:gd name="T20" fmla="*/ 2147483646 w 61"/>
                <a:gd name="T21" fmla="*/ 2147483646 h 27"/>
                <a:gd name="T22" fmla="*/ 2147483646 w 61"/>
                <a:gd name="T23" fmla="*/ 2147483646 h 27"/>
                <a:gd name="T24" fmla="*/ 2147483646 w 61"/>
                <a:gd name="T25" fmla="*/ 2147483646 h 27"/>
                <a:gd name="T26" fmla="*/ 2147483646 w 61"/>
                <a:gd name="T27" fmla="*/ 2147483646 h 27"/>
                <a:gd name="T28" fmla="*/ 2147483646 w 61"/>
                <a:gd name="T29" fmla="*/ 0 h 27"/>
                <a:gd name="T30" fmla="*/ 2147483646 w 61"/>
                <a:gd name="T31" fmla="*/ 2147483646 h 27"/>
                <a:gd name="T32" fmla="*/ 2147483646 w 61"/>
                <a:gd name="T33" fmla="*/ 2147483646 h 27"/>
                <a:gd name="T34" fmla="*/ 2147483646 w 61"/>
                <a:gd name="T35" fmla="*/ 2147483646 h 27"/>
                <a:gd name="T36" fmla="*/ 2147483646 w 61"/>
                <a:gd name="T37" fmla="*/ 2147483646 h 27"/>
                <a:gd name="T38" fmla="*/ 2147483646 w 61"/>
                <a:gd name="T39" fmla="*/ 2147483646 h 27"/>
                <a:gd name="T40" fmla="*/ 2147483646 w 61"/>
                <a:gd name="T41" fmla="*/ 2147483646 h 27"/>
                <a:gd name="T42" fmla="*/ 2147483646 w 61"/>
                <a:gd name="T43" fmla="*/ 2147483646 h 27"/>
                <a:gd name="T44" fmla="*/ 2147483646 w 61"/>
                <a:gd name="T45" fmla="*/ 2147483646 h 27"/>
                <a:gd name="T46" fmla="*/ 2147483646 w 61"/>
                <a:gd name="T47" fmla="*/ 2147483646 h 27"/>
                <a:gd name="T48" fmla="*/ 2147483646 w 61"/>
                <a:gd name="T49" fmla="*/ 2147483646 h 27"/>
                <a:gd name="T50" fmla="*/ 2147483646 w 61"/>
                <a:gd name="T51" fmla="*/ 2147483646 h 27"/>
                <a:gd name="T52" fmla="*/ 2147483646 w 61"/>
                <a:gd name="T53" fmla="*/ 2147483646 h 27"/>
                <a:gd name="T54" fmla="*/ 0 w 61"/>
                <a:gd name="T55" fmla="*/ 2147483646 h 27"/>
                <a:gd name="T56" fmla="*/ 2147483646 w 61"/>
                <a:gd name="T57" fmla="*/ 2147483646 h 2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61"/>
                <a:gd name="T88" fmla="*/ 0 h 27"/>
                <a:gd name="T89" fmla="*/ 61 w 61"/>
                <a:gd name="T90" fmla="*/ 27 h 2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61" h="27">
                  <a:moveTo>
                    <a:pt x="4" y="27"/>
                  </a:moveTo>
                  <a:cubicBezTo>
                    <a:pt x="6" y="27"/>
                    <a:pt x="7" y="25"/>
                    <a:pt x="7" y="23"/>
                  </a:cubicBezTo>
                  <a:cubicBezTo>
                    <a:pt x="7" y="23"/>
                    <a:pt x="7" y="22"/>
                    <a:pt x="7" y="22"/>
                  </a:cubicBezTo>
                  <a:cubicBezTo>
                    <a:pt x="12" y="18"/>
                    <a:pt x="21" y="11"/>
                    <a:pt x="24" y="8"/>
                  </a:cubicBezTo>
                  <a:cubicBezTo>
                    <a:pt x="25" y="9"/>
                    <a:pt x="26" y="9"/>
                    <a:pt x="27" y="9"/>
                  </a:cubicBezTo>
                  <a:cubicBezTo>
                    <a:pt x="27" y="9"/>
                    <a:pt x="28" y="9"/>
                    <a:pt x="28" y="8"/>
                  </a:cubicBezTo>
                  <a:cubicBezTo>
                    <a:pt x="31" y="11"/>
                    <a:pt x="35" y="14"/>
                    <a:pt x="38" y="17"/>
                  </a:cubicBezTo>
                  <a:cubicBezTo>
                    <a:pt x="38" y="17"/>
                    <a:pt x="38" y="17"/>
                    <a:pt x="38" y="17"/>
                  </a:cubicBezTo>
                  <a:cubicBezTo>
                    <a:pt x="38" y="20"/>
                    <a:pt x="40" y="21"/>
                    <a:pt x="42" y="21"/>
                  </a:cubicBezTo>
                  <a:cubicBezTo>
                    <a:pt x="44" y="21"/>
                    <a:pt x="46" y="20"/>
                    <a:pt x="46" y="17"/>
                  </a:cubicBezTo>
                  <a:cubicBezTo>
                    <a:pt x="46" y="17"/>
                    <a:pt x="46" y="17"/>
                    <a:pt x="46" y="16"/>
                  </a:cubicBezTo>
                  <a:cubicBezTo>
                    <a:pt x="55" y="8"/>
                    <a:pt x="55" y="8"/>
                    <a:pt x="55" y="8"/>
                  </a:cubicBezTo>
                  <a:cubicBezTo>
                    <a:pt x="56" y="8"/>
                    <a:pt x="56" y="8"/>
                    <a:pt x="57" y="8"/>
                  </a:cubicBezTo>
                  <a:cubicBezTo>
                    <a:pt x="59" y="8"/>
                    <a:pt x="61" y="6"/>
                    <a:pt x="61" y="4"/>
                  </a:cubicBezTo>
                  <a:cubicBezTo>
                    <a:pt x="61" y="2"/>
                    <a:pt x="59" y="0"/>
                    <a:pt x="57" y="0"/>
                  </a:cubicBezTo>
                  <a:cubicBezTo>
                    <a:pt x="55" y="0"/>
                    <a:pt x="53" y="2"/>
                    <a:pt x="53" y="4"/>
                  </a:cubicBezTo>
                  <a:cubicBezTo>
                    <a:pt x="53" y="5"/>
                    <a:pt x="53" y="5"/>
                    <a:pt x="54" y="6"/>
                  </a:cubicBezTo>
                  <a:cubicBezTo>
                    <a:pt x="51" y="8"/>
                    <a:pt x="47" y="12"/>
                    <a:pt x="44" y="14"/>
                  </a:cubicBezTo>
                  <a:cubicBezTo>
                    <a:pt x="43" y="14"/>
                    <a:pt x="43" y="14"/>
                    <a:pt x="42" y="14"/>
                  </a:cubicBezTo>
                  <a:cubicBezTo>
                    <a:pt x="41" y="14"/>
                    <a:pt x="40" y="14"/>
                    <a:pt x="40" y="15"/>
                  </a:cubicBezTo>
                  <a:cubicBezTo>
                    <a:pt x="37" y="12"/>
                    <a:pt x="33" y="9"/>
                    <a:pt x="30" y="7"/>
                  </a:cubicBezTo>
                  <a:cubicBezTo>
                    <a:pt x="30" y="6"/>
                    <a:pt x="30" y="6"/>
                    <a:pt x="30" y="5"/>
                  </a:cubicBezTo>
                  <a:cubicBezTo>
                    <a:pt x="30" y="3"/>
                    <a:pt x="29" y="1"/>
                    <a:pt x="27" y="1"/>
                  </a:cubicBezTo>
                  <a:cubicBezTo>
                    <a:pt x="25" y="1"/>
                    <a:pt x="23" y="3"/>
                    <a:pt x="23" y="5"/>
                  </a:cubicBezTo>
                  <a:cubicBezTo>
                    <a:pt x="23" y="6"/>
                    <a:pt x="23" y="6"/>
                    <a:pt x="23" y="7"/>
                  </a:cubicBezTo>
                  <a:cubicBezTo>
                    <a:pt x="6" y="20"/>
                    <a:pt x="6" y="20"/>
                    <a:pt x="6" y="20"/>
                  </a:cubicBezTo>
                  <a:cubicBezTo>
                    <a:pt x="5" y="20"/>
                    <a:pt x="4" y="19"/>
                    <a:pt x="4" y="19"/>
                  </a:cubicBezTo>
                  <a:cubicBezTo>
                    <a:pt x="1" y="19"/>
                    <a:pt x="0" y="21"/>
                    <a:pt x="0" y="23"/>
                  </a:cubicBezTo>
                  <a:cubicBezTo>
                    <a:pt x="0" y="25"/>
                    <a:pt x="1" y="27"/>
                    <a:pt x="4" y="27"/>
                  </a:cubicBezTo>
                  <a:close/>
                </a:path>
              </a:pathLst>
            </a:custGeom>
            <a:solidFill>
              <a:srgbClr val="595959"/>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atin typeface="Segoe UI" panose="020B0502040204020203" pitchFamily="34" charset="0"/>
                <a:cs typeface="Segoe UI" panose="020B0502040204020203" pitchFamily="34" charset="0"/>
              </a:endParaRPr>
            </a:p>
          </p:txBody>
        </p:sp>
      </p:grpSp>
      <p:grpSp>
        <p:nvGrpSpPr>
          <p:cNvPr id="41" name="组合 8">
            <a:extLst>
              <a:ext uri="{FF2B5EF4-FFF2-40B4-BE49-F238E27FC236}">
                <a16:creationId xmlns:a16="http://schemas.microsoft.com/office/drawing/2014/main" id="{3B42E8D2-80B2-4086-A931-64ACE7BEBB11}"/>
              </a:ext>
            </a:extLst>
          </p:cNvPr>
          <p:cNvGrpSpPr>
            <a:grpSpLocks/>
          </p:cNvGrpSpPr>
          <p:nvPr/>
        </p:nvGrpSpPr>
        <p:grpSpPr bwMode="auto">
          <a:xfrm>
            <a:off x="8262067" y="1917443"/>
            <a:ext cx="549275" cy="549275"/>
            <a:chOff x="0" y="0"/>
            <a:chExt cx="717550" cy="717550"/>
          </a:xfrm>
        </p:grpSpPr>
        <p:sp>
          <p:nvSpPr>
            <p:cNvPr id="42" name="Freeform 59">
              <a:extLst>
                <a:ext uri="{FF2B5EF4-FFF2-40B4-BE49-F238E27FC236}">
                  <a16:creationId xmlns:a16="http://schemas.microsoft.com/office/drawing/2014/main" id="{B8FA560C-D7E0-4191-BF16-6B858C4643F9}"/>
                </a:ext>
              </a:extLst>
            </p:cNvPr>
            <p:cNvSpPr>
              <a:spLocks noChangeArrowheads="1"/>
            </p:cNvSpPr>
            <p:nvPr/>
          </p:nvSpPr>
          <p:spPr bwMode="auto">
            <a:xfrm>
              <a:off x="434975" y="434975"/>
              <a:ext cx="282575" cy="282575"/>
            </a:xfrm>
            <a:custGeom>
              <a:avLst/>
              <a:gdLst>
                <a:gd name="T0" fmla="*/ 2147483646 w 74"/>
                <a:gd name="T1" fmla="*/ 2147483646 h 74"/>
                <a:gd name="T2" fmla="*/ 2147483646 w 74"/>
                <a:gd name="T3" fmla="*/ 0 h 74"/>
                <a:gd name="T4" fmla="*/ 0 w 74"/>
                <a:gd name="T5" fmla="*/ 2147483646 h 74"/>
                <a:gd name="T6" fmla="*/ 2147483646 w 74"/>
                <a:gd name="T7" fmla="*/ 2147483646 h 74"/>
                <a:gd name="T8" fmla="*/ 2147483646 w 74"/>
                <a:gd name="T9" fmla="*/ 2147483646 h 74"/>
                <a:gd name="T10" fmla="*/ 2147483646 w 74"/>
                <a:gd name="T11" fmla="*/ 2147483646 h 74"/>
                <a:gd name="T12" fmla="*/ 0 60000 65536"/>
                <a:gd name="T13" fmla="*/ 0 60000 65536"/>
                <a:gd name="T14" fmla="*/ 0 60000 65536"/>
                <a:gd name="T15" fmla="*/ 0 60000 65536"/>
                <a:gd name="T16" fmla="*/ 0 60000 65536"/>
                <a:gd name="T17" fmla="*/ 0 60000 65536"/>
                <a:gd name="T18" fmla="*/ 0 w 74"/>
                <a:gd name="T19" fmla="*/ 0 h 74"/>
                <a:gd name="T20" fmla="*/ 74 w 74"/>
                <a:gd name="T21" fmla="*/ 74 h 74"/>
              </a:gdLst>
              <a:ahLst/>
              <a:cxnLst>
                <a:cxn ang="T12">
                  <a:pos x="T0" y="T1"/>
                </a:cxn>
                <a:cxn ang="T13">
                  <a:pos x="T2" y="T3"/>
                </a:cxn>
                <a:cxn ang="T14">
                  <a:pos x="T4" y="T5"/>
                </a:cxn>
                <a:cxn ang="T15">
                  <a:pos x="T6" y="T7"/>
                </a:cxn>
                <a:cxn ang="T16">
                  <a:pos x="T8" y="T9"/>
                </a:cxn>
                <a:cxn ang="T17">
                  <a:pos x="T10" y="T11"/>
                </a:cxn>
              </a:cxnLst>
              <a:rect l="T18" t="T19" r="T20" b="T21"/>
              <a:pathLst>
                <a:path w="74" h="74">
                  <a:moveTo>
                    <a:pt x="67" y="42"/>
                  </a:moveTo>
                  <a:cubicBezTo>
                    <a:pt x="24" y="0"/>
                    <a:pt x="24" y="0"/>
                    <a:pt x="24" y="0"/>
                  </a:cubicBezTo>
                  <a:cubicBezTo>
                    <a:pt x="18" y="10"/>
                    <a:pt x="9" y="18"/>
                    <a:pt x="0" y="24"/>
                  </a:cubicBezTo>
                  <a:cubicBezTo>
                    <a:pt x="42" y="67"/>
                    <a:pt x="42" y="67"/>
                    <a:pt x="42" y="67"/>
                  </a:cubicBezTo>
                  <a:cubicBezTo>
                    <a:pt x="49" y="74"/>
                    <a:pt x="60" y="74"/>
                    <a:pt x="67" y="67"/>
                  </a:cubicBezTo>
                  <a:cubicBezTo>
                    <a:pt x="74" y="60"/>
                    <a:pt x="74" y="49"/>
                    <a:pt x="67" y="42"/>
                  </a:cubicBezTo>
                  <a:close/>
                </a:path>
              </a:pathLst>
            </a:custGeom>
            <a:solidFill>
              <a:srgbClr val="262626"/>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atin typeface="Segoe UI" panose="020B0502040204020203" pitchFamily="34" charset="0"/>
                <a:cs typeface="Segoe UI" panose="020B0502040204020203" pitchFamily="34" charset="0"/>
              </a:endParaRPr>
            </a:p>
          </p:txBody>
        </p:sp>
        <p:sp>
          <p:nvSpPr>
            <p:cNvPr id="43" name="Freeform 60">
              <a:extLst>
                <a:ext uri="{FF2B5EF4-FFF2-40B4-BE49-F238E27FC236}">
                  <a16:creationId xmlns:a16="http://schemas.microsoft.com/office/drawing/2014/main" id="{ABEED15A-351E-40CD-90BB-662FAB4BE4C6}"/>
                </a:ext>
              </a:extLst>
            </p:cNvPr>
            <p:cNvSpPr>
              <a:spLocks noEditPoints="1" noChangeArrowheads="1"/>
            </p:cNvSpPr>
            <p:nvPr/>
          </p:nvSpPr>
          <p:spPr bwMode="auto">
            <a:xfrm>
              <a:off x="0" y="0"/>
              <a:ext cx="533400" cy="533400"/>
            </a:xfrm>
            <a:custGeom>
              <a:avLst/>
              <a:gdLst>
                <a:gd name="T0" fmla="*/ 2147483646 w 140"/>
                <a:gd name="T1" fmla="*/ 2147483646 h 140"/>
                <a:gd name="T2" fmla="*/ 2147483646 w 140"/>
                <a:gd name="T3" fmla="*/ 0 h 140"/>
                <a:gd name="T4" fmla="*/ 0 w 140"/>
                <a:gd name="T5" fmla="*/ 2147483646 h 140"/>
                <a:gd name="T6" fmla="*/ 2147483646 w 140"/>
                <a:gd name="T7" fmla="*/ 2147483646 h 140"/>
                <a:gd name="T8" fmla="*/ 2147483646 w 140"/>
                <a:gd name="T9" fmla="*/ 2147483646 h 140"/>
                <a:gd name="T10" fmla="*/ 2147483646 w 140"/>
                <a:gd name="T11" fmla="*/ 2147483646 h 140"/>
                <a:gd name="T12" fmla="*/ 2147483646 w 140"/>
                <a:gd name="T13" fmla="*/ 2147483646 h 140"/>
                <a:gd name="T14" fmla="*/ 2147483646 w 140"/>
                <a:gd name="T15" fmla="*/ 2147483646 h 140"/>
                <a:gd name="T16" fmla="*/ 2147483646 w 140"/>
                <a:gd name="T17" fmla="*/ 2147483646 h 140"/>
                <a:gd name="T18" fmla="*/ 2147483646 w 140"/>
                <a:gd name="T19" fmla="*/ 2147483646 h 1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0"/>
                <a:gd name="T31" fmla="*/ 0 h 140"/>
                <a:gd name="T32" fmla="*/ 140 w 140"/>
                <a:gd name="T33" fmla="*/ 140 h 1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0" h="140">
                  <a:moveTo>
                    <a:pt x="140" y="70"/>
                  </a:moveTo>
                  <a:cubicBezTo>
                    <a:pt x="140" y="31"/>
                    <a:pt x="108" y="0"/>
                    <a:pt x="70" y="0"/>
                  </a:cubicBezTo>
                  <a:cubicBezTo>
                    <a:pt x="31" y="0"/>
                    <a:pt x="0" y="31"/>
                    <a:pt x="0" y="70"/>
                  </a:cubicBezTo>
                  <a:cubicBezTo>
                    <a:pt x="0" y="108"/>
                    <a:pt x="31" y="140"/>
                    <a:pt x="70" y="140"/>
                  </a:cubicBezTo>
                  <a:cubicBezTo>
                    <a:pt x="108" y="140"/>
                    <a:pt x="140" y="108"/>
                    <a:pt x="140" y="70"/>
                  </a:cubicBezTo>
                  <a:close/>
                  <a:moveTo>
                    <a:pt x="70" y="122"/>
                  </a:moveTo>
                  <a:cubicBezTo>
                    <a:pt x="41" y="122"/>
                    <a:pt x="17" y="99"/>
                    <a:pt x="17" y="70"/>
                  </a:cubicBezTo>
                  <a:cubicBezTo>
                    <a:pt x="17" y="41"/>
                    <a:pt x="41" y="17"/>
                    <a:pt x="70" y="17"/>
                  </a:cubicBezTo>
                  <a:cubicBezTo>
                    <a:pt x="99" y="17"/>
                    <a:pt x="122" y="41"/>
                    <a:pt x="122" y="70"/>
                  </a:cubicBezTo>
                  <a:cubicBezTo>
                    <a:pt x="122" y="99"/>
                    <a:pt x="99" y="122"/>
                    <a:pt x="70" y="122"/>
                  </a:cubicBezTo>
                  <a:close/>
                </a:path>
              </a:pathLst>
            </a:custGeom>
            <a:solidFill>
              <a:srgbClr val="262626"/>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atin typeface="Segoe UI" panose="020B0502040204020203" pitchFamily="34" charset="0"/>
                <a:cs typeface="Segoe UI" panose="020B0502040204020203" pitchFamily="34" charset="0"/>
              </a:endParaRPr>
            </a:p>
          </p:txBody>
        </p:sp>
        <p:sp>
          <p:nvSpPr>
            <p:cNvPr id="44" name="Freeform 61">
              <a:extLst>
                <a:ext uri="{FF2B5EF4-FFF2-40B4-BE49-F238E27FC236}">
                  <a16:creationId xmlns:a16="http://schemas.microsoft.com/office/drawing/2014/main" id="{9E99DDFC-B636-4A38-BC45-2E96D9161702}"/>
                </a:ext>
              </a:extLst>
            </p:cNvPr>
            <p:cNvSpPr>
              <a:spLocks noChangeArrowheads="1"/>
            </p:cNvSpPr>
            <p:nvPr/>
          </p:nvSpPr>
          <p:spPr bwMode="auto">
            <a:xfrm>
              <a:off x="111125" y="111125"/>
              <a:ext cx="155575" cy="155575"/>
            </a:xfrm>
            <a:custGeom>
              <a:avLst/>
              <a:gdLst>
                <a:gd name="T0" fmla="*/ 0 w 41"/>
                <a:gd name="T1" fmla="*/ 2147483646 h 41"/>
                <a:gd name="T2" fmla="*/ 2147483646 w 41"/>
                <a:gd name="T3" fmla="*/ 2147483646 h 41"/>
                <a:gd name="T4" fmla="*/ 2147483646 w 41"/>
                <a:gd name="T5" fmla="*/ 2147483646 h 41"/>
                <a:gd name="T6" fmla="*/ 2147483646 w 41"/>
                <a:gd name="T7" fmla="*/ 0 h 41"/>
                <a:gd name="T8" fmla="*/ 0 w 41"/>
                <a:gd name="T9" fmla="*/ 2147483646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0" y="41"/>
                  </a:moveTo>
                  <a:cubicBezTo>
                    <a:pt x="12" y="41"/>
                    <a:pt x="12" y="41"/>
                    <a:pt x="12" y="41"/>
                  </a:cubicBezTo>
                  <a:cubicBezTo>
                    <a:pt x="12" y="25"/>
                    <a:pt x="25" y="12"/>
                    <a:pt x="41" y="12"/>
                  </a:cubicBezTo>
                  <a:cubicBezTo>
                    <a:pt x="41" y="0"/>
                    <a:pt x="41" y="0"/>
                    <a:pt x="41" y="0"/>
                  </a:cubicBezTo>
                  <a:cubicBezTo>
                    <a:pt x="18" y="0"/>
                    <a:pt x="0" y="18"/>
                    <a:pt x="0" y="41"/>
                  </a:cubicBezTo>
                  <a:close/>
                </a:path>
              </a:pathLst>
            </a:custGeom>
            <a:solidFill>
              <a:srgbClr val="262626"/>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atin typeface="Segoe UI" panose="020B0502040204020203" pitchFamily="34" charset="0"/>
                <a:cs typeface="Segoe UI" panose="020B0502040204020203" pitchFamily="34" charset="0"/>
              </a:endParaRPr>
            </a:p>
          </p:txBody>
        </p:sp>
      </p:grpSp>
      <p:sp>
        <p:nvSpPr>
          <p:cNvPr id="22" name="圆角矩形 8">
            <a:extLst>
              <a:ext uri="{FF2B5EF4-FFF2-40B4-BE49-F238E27FC236}">
                <a16:creationId xmlns:a16="http://schemas.microsoft.com/office/drawing/2014/main" id="{D6502142-8058-422C-8C98-C11A00878778}"/>
              </a:ext>
            </a:extLst>
          </p:cNvPr>
          <p:cNvSpPr>
            <a:spLocks noChangeArrowheads="1"/>
          </p:cNvSpPr>
          <p:nvPr/>
        </p:nvSpPr>
        <p:spPr bwMode="auto">
          <a:xfrm>
            <a:off x="5036954" y="1914076"/>
            <a:ext cx="3056523" cy="553813"/>
          </a:xfrm>
          <a:prstGeom prst="roundRect">
            <a:avLst>
              <a:gd name="adj" fmla="val 13380"/>
            </a:avLst>
          </a:prstGeom>
          <a:solidFill>
            <a:srgbClr val="FFCD33"/>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latin typeface="Segoe UI" panose="020B0502040204020203" pitchFamily="34" charset="0"/>
              <a:cs typeface="Segoe UI" panose="020B0502040204020203" pitchFamily="34" charset="0"/>
              <a:sym typeface="宋体" panose="02010600030101010101" pitchFamily="2" charset="-122"/>
            </a:endParaRPr>
          </a:p>
        </p:txBody>
      </p:sp>
      <p:sp>
        <p:nvSpPr>
          <p:cNvPr id="23" name="文本框 20">
            <a:extLst>
              <a:ext uri="{FF2B5EF4-FFF2-40B4-BE49-F238E27FC236}">
                <a16:creationId xmlns:a16="http://schemas.microsoft.com/office/drawing/2014/main" id="{A2A8DDAE-E3EB-4E7F-9EB5-D3EFD6D04BC8}"/>
              </a:ext>
            </a:extLst>
          </p:cNvPr>
          <p:cNvSpPr>
            <a:spLocks noChangeArrowheads="1"/>
          </p:cNvSpPr>
          <p:nvPr/>
        </p:nvSpPr>
        <p:spPr bwMode="auto">
          <a:xfrm>
            <a:off x="5050574" y="1914076"/>
            <a:ext cx="29913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dirty="0">
                <a:latin typeface="Segoe UI" panose="020B0502040204020203" pitchFamily="34" charset="0"/>
                <a:cs typeface="Segoe UI" panose="020B0502040204020203" pitchFamily="34" charset="0"/>
                <a:sym typeface="Arial" panose="020B0604020202020204" pitchFamily="34" charset="0"/>
              </a:rPr>
              <a:t>Test Performance</a:t>
            </a:r>
          </a:p>
        </p:txBody>
      </p:sp>
    </p:spTree>
    <p:extLst>
      <p:ext uri="{BB962C8B-B14F-4D97-AF65-F5344CB8AC3E}">
        <p14:creationId xmlns:p14="http://schemas.microsoft.com/office/powerpoint/2010/main" val="4043039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8">
            <a:extLst>
              <a:ext uri="{FF2B5EF4-FFF2-40B4-BE49-F238E27FC236}">
                <a16:creationId xmlns:a16="http://schemas.microsoft.com/office/drawing/2014/main" id="{30656EEF-1C34-405B-A508-F3209D4FEDE1}"/>
              </a:ext>
            </a:extLst>
          </p:cNvPr>
          <p:cNvSpPr>
            <a:spLocks noChangeArrowheads="1"/>
          </p:cNvSpPr>
          <p:nvPr/>
        </p:nvSpPr>
        <p:spPr bwMode="auto">
          <a:xfrm>
            <a:off x="6886849" y="1413198"/>
            <a:ext cx="4000541" cy="1331617"/>
          </a:xfrm>
          <a:prstGeom prst="rect">
            <a:avLst/>
          </a:prstGeom>
          <a:solidFill>
            <a:srgbClr val="FFD72D">
              <a:alpha val="79999"/>
            </a:srgbClr>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Segoe UI" panose="020B0502040204020203" pitchFamily="34" charset="0"/>
              <a:cs typeface="Segoe UI" panose="020B0502040204020203" pitchFamily="34" charset="0"/>
              <a:sym typeface="宋体" panose="02010600030101010101" pitchFamily="2" charset="-122"/>
            </a:endParaRPr>
          </a:p>
        </p:txBody>
      </p:sp>
      <p:sp>
        <p:nvSpPr>
          <p:cNvPr id="52226" name="矩形 70">
            <a:extLst>
              <a:ext uri="{FF2B5EF4-FFF2-40B4-BE49-F238E27FC236}">
                <a16:creationId xmlns:a16="http://schemas.microsoft.com/office/drawing/2014/main" id="{751C430D-912E-4CD6-BFD8-051603202BAC}"/>
              </a:ext>
            </a:extLst>
          </p:cNvPr>
          <p:cNvSpPr>
            <a:spLocks noChangeArrowheads="1"/>
          </p:cNvSpPr>
          <p:nvPr/>
        </p:nvSpPr>
        <p:spPr bwMode="auto">
          <a:xfrm>
            <a:off x="0" y="6324600"/>
            <a:ext cx="12192000" cy="536575"/>
          </a:xfrm>
          <a:prstGeom prst="rect">
            <a:avLst/>
          </a:prstGeom>
          <a:solidFill>
            <a:srgbClr val="0C0C0C">
              <a:alpha val="79999"/>
            </a:srgbClr>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Segoe UI" panose="020B0502040204020203" pitchFamily="34" charset="0"/>
              <a:cs typeface="Segoe UI" panose="020B0502040204020203" pitchFamily="34" charset="0"/>
              <a:sym typeface="宋体" panose="02010600030101010101" pitchFamily="2" charset="-122"/>
            </a:endParaRPr>
          </a:p>
        </p:txBody>
      </p:sp>
      <p:sp>
        <p:nvSpPr>
          <p:cNvPr id="52227" name="文本框 5">
            <a:extLst>
              <a:ext uri="{FF2B5EF4-FFF2-40B4-BE49-F238E27FC236}">
                <a16:creationId xmlns:a16="http://schemas.microsoft.com/office/drawing/2014/main" id="{142A194C-EEC3-413E-8296-E6131725D247}"/>
              </a:ext>
            </a:extLst>
          </p:cNvPr>
          <p:cNvSpPr>
            <a:spLocks noChangeArrowheads="1"/>
          </p:cNvSpPr>
          <p:nvPr/>
        </p:nvSpPr>
        <p:spPr bwMode="auto">
          <a:xfrm>
            <a:off x="3204414" y="338877"/>
            <a:ext cx="57831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dirty="0">
                <a:solidFill>
                  <a:srgbClr val="262626"/>
                </a:solidFill>
                <a:latin typeface="Segoe UI" panose="020B0502040204020203" pitchFamily="34" charset="0"/>
                <a:cs typeface="Segoe UI" panose="020B0502040204020203" pitchFamily="34" charset="0"/>
                <a:sym typeface="Fira Sans" pitchFamily="2" charset="0"/>
              </a:rPr>
              <a:t>Focus: Recommender’s System</a:t>
            </a:r>
            <a:endParaRPr lang="zh-CN" altLang="en-US" sz="1600" dirty="0">
              <a:latin typeface="Segoe UI" panose="020B0502040204020203" pitchFamily="34" charset="0"/>
              <a:cs typeface="Segoe UI" panose="020B0502040204020203" pitchFamily="34" charset="0"/>
            </a:endParaRPr>
          </a:p>
        </p:txBody>
      </p:sp>
      <p:sp>
        <p:nvSpPr>
          <p:cNvPr id="52234" name="直接连接符 19">
            <a:extLst>
              <a:ext uri="{FF2B5EF4-FFF2-40B4-BE49-F238E27FC236}">
                <a16:creationId xmlns:a16="http://schemas.microsoft.com/office/drawing/2014/main" id="{CD84E599-10B8-4113-BF71-519B0EE6B1FE}"/>
              </a:ext>
            </a:extLst>
          </p:cNvPr>
          <p:cNvSpPr>
            <a:spLocks noChangeShapeType="1"/>
          </p:cNvSpPr>
          <p:nvPr/>
        </p:nvSpPr>
        <p:spPr bwMode="auto">
          <a:xfrm>
            <a:off x="0" y="595313"/>
            <a:ext cx="3411538" cy="0"/>
          </a:xfrm>
          <a:prstGeom prst="line">
            <a:avLst/>
          </a:prstGeom>
          <a:noFill/>
          <a:ln w="28575">
            <a:solidFill>
              <a:srgbClr val="3F3F3F"/>
            </a:solidFill>
            <a:bevel/>
            <a:headEnd/>
            <a:tailEnd type="oval" w="med" len="med"/>
          </a:ln>
          <a:extLst>
            <a:ext uri="{909E8E84-426E-40DD-AFC4-6F175D3DCCD1}">
              <a14:hiddenFill xmlns:a14="http://schemas.microsoft.com/office/drawing/2010/main">
                <a:noFill/>
              </a14:hiddenFill>
            </a:ext>
          </a:extLst>
        </p:spPr>
        <p:txBody>
          <a:bodyPr/>
          <a:lstStyle/>
          <a:p>
            <a:endParaRPr lang="en-US">
              <a:latin typeface="Segoe UI" panose="020B0502040204020203" pitchFamily="34" charset="0"/>
              <a:cs typeface="Segoe UI" panose="020B0502040204020203" pitchFamily="34" charset="0"/>
            </a:endParaRPr>
          </a:p>
        </p:txBody>
      </p:sp>
      <p:sp>
        <p:nvSpPr>
          <p:cNvPr id="52235" name="直接连接符 21">
            <a:extLst>
              <a:ext uri="{FF2B5EF4-FFF2-40B4-BE49-F238E27FC236}">
                <a16:creationId xmlns:a16="http://schemas.microsoft.com/office/drawing/2014/main" id="{54C3CED7-6871-4498-85AA-FC4A768B70B9}"/>
              </a:ext>
            </a:extLst>
          </p:cNvPr>
          <p:cNvSpPr>
            <a:spLocks noChangeShapeType="1"/>
          </p:cNvSpPr>
          <p:nvPr/>
        </p:nvSpPr>
        <p:spPr bwMode="auto">
          <a:xfrm flipH="1">
            <a:off x="8809038" y="603250"/>
            <a:ext cx="3382962" cy="0"/>
          </a:xfrm>
          <a:prstGeom prst="line">
            <a:avLst/>
          </a:prstGeom>
          <a:noFill/>
          <a:ln w="28575">
            <a:solidFill>
              <a:srgbClr val="3F3F3F"/>
            </a:solidFill>
            <a:bevel/>
            <a:headEnd/>
            <a:tailEnd type="oval" w="med" len="med"/>
          </a:ln>
          <a:extLst>
            <a:ext uri="{909E8E84-426E-40DD-AFC4-6F175D3DCCD1}">
              <a14:hiddenFill xmlns:a14="http://schemas.microsoft.com/office/drawing/2010/main">
                <a:noFill/>
              </a14:hiddenFill>
            </a:ext>
          </a:extLst>
        </p:spPr>
        <p:txBody>
          <a:bodyPr/>
          <a:lstStyle/>
          <a:p>
            <a:endParaRPr lang="en-US">
              <a:latin typeface="Segoe UI" panose="020B0502040204020203" pitchFamily="34" charset="0"/>
              <a:cs typeface="Segoe UI" panose="020B0502040204020203" pitchFamily="34" charset="0"/>
            </a:endParaRPr>
          </a:p>
        </p:txBody>
      </p:sp>
      <p:grpSp>
        <p:nvGrpSpPr>
          <p:cNvPr id="35" name="组合 17">
            <a:extLst>
              <a:ext uri="{FF2B5EF4-FFF2-40B4-BE49-F238E27FC236}">
                <a16:creationId xmlns:a16="http://schemas.microsoft.com/office/drawing/2014/main" id="{C9BF445C-ABCA-42FF-9F9C-1AF81BA36C7B}"/>
              </a:ext>
            </a:extLst>
          </p:cNvPr>
          <p:cNvGrpSpPr>
            <a:grpSpLocks/>
          </p:cNvGrpSpPr>
          <p:nvPr/>
        </p:nvGrpSpPr>
        <p:grpSpPr bwMode="auto">
          <a:xfrm>
            <a:off x="1338314" y="1413198"/>
            <a:ext cx="4016582" cy="4241943"/>
            <a:chOff x="-24050" y="-871259"/>
            <a:chExt cx="4016582" cy="4242156"/>
          </a:xfrm>
        </p:grpSpPr>
        <p:sp>
          <p:nvSpPr>
            <p:cNvPr id="36" name="矩形 8">
              <a:extLst>
                <a:ext uri="{FF2B5EF4-FFF2-40B4-BE49-F238E27FC236}">
                  <a16:creationId xmlns:a16="http://schemas.microsoft.com/office/drawing/2014/main" id="{EEE5FB20-C985-4E4A-B42A-D88085E99294}"/>
                </a:ext>
              </a:extLst>
            </p:cNvPr>
            <p:cNvSpPr>
              <a:spLocks noChangeArrowheads="1"/>
            </p:cNvSpPr>
            <p:nvPr/>
          </p:nvSpPr>
          <p:spPr bwMode="auto">
            <a:xfrm>
              <a:off x="-8010" y="-871259"/>
              <a:ext cx="4000542" cy="1362614"/>
            </a:xfrm>
            <a:prstGeom prst="rect">
              <a:avLst/>
            </a:prstGeom>
            <a:solidFill>
              <a:schemeClr val="bg1">
                <a:lumMod val="75000"/>
                <a:alpha val="79999"/>
              </a:schemeClr>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Segoe UI" panose="020B0502040204020203" pitchFamily="34" charset="0"/>
                <a:cs typeface="Segoe UI" panose="020B0502040204020203" pitchFamily="34" charset="0"/>
                <a:sym typeface="宋体" panose="02010600030101010101" pitchFamily="2" charset="-122"/>
              </a:endParaRPr>
            </a:p>
          </p:txBody>
        </p:sp>
        <p:sp>
          <p:nvSpPr>
            <p:cNvPr id="37" name="文本框 11">
              <a:extLst>
                <a:ext uri="{FF2B5EF4-FFF2-40B4-BE49-F238E27FC236}">
                  <a16:creationId xmlns:a16="http://schemas.microsoft.com/office/drawing/2014/main" id="{F7AB27AC-1AD9-45CE-8794-62A203839159}"/>
                </a:ext>
              </a:extLst>
            </p:cNvPr>
            <p:cNvSpPr>
              <a:spLocks noChangeArrowheads="1"/>
            </p:cNvSpPr>
            <p:nvPr/>
          </p:nvSpPr>
          <p:spPr bwMode="auto">
            <a:xfrm>
              <a:off x="54281" y="-100971"/>
              <a:ext cx="3791527" cy="492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2600">
                  <a:solidFill>
                    <a:srgbClr val="000000"/>
                  </a:solidFill>
                  <a:latin typeface="Segoe UI" panose="020B0502040204020203" pitchFamily="34" charset="0"/>
                  <a:cs typeface="Segoe UI" panose="020B0502040204020203" pitchFamily="34" charset="0"/>
                  <a:sym typeface="Arial" panose="020B0604020202020204" pitchFamily="34" charset="0"/>
                </a:rPr>
                <a:t>Deception Dataset</a:t>
              </a:r>
            </a:p>
          </p:txBody>
        </p:sp>
        <p:sp>
          <p:nvSpPr>
            <p:cNvPr id="38" name="矩形 14">
              <a:extLst>
                <a:ext uri="{FF2B5EF4-FFF2-40B4-BE49-F238E27FC236}">
                  <a16:creationId xmlns:a16="http://schemas.microsoft.com/office/drawing/2014/main" id="{9CBD3F54-2067-401E-A01E-EDAA99D04CAD}"/>
                </a:ext>
              </a:extLst>
            </p:cNvPr>
            <p:cNvSpPr>
              <a:spLocks noChangeArrowheads="1"/>
            </p:cNvSpPr>
            <p:nvPr/>
          </p:nvSpPr>
          <p:spPr bwMode="auto">
            <a:xfrm>
              <a:off x="-24050" y="785444"/>
              <a:ext cx="4000541" cy="2585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b="1">
                  <a:solidFill>
                    <a:srgbClr val="262626"/>
                  </a:solidFill>
                  <a:latin typeface="Segoe UI" panose="020B0502040204020203" pitchFamily="34" charset="0"/>
                  <a:cs typeface="Segoe UI" panose="020B0502040204020203" pitchFamily="34" charset="0"/>
                  <a:sym typeface="Arial" panose="020B0604020202020204" pitchFamily="34" charset="0"/>
                </a:rPr>
                <a:t>21,000 Amazon Reviews</a:t>
              </a:r>
            </a:p>
            <a:p>
              <a:pPr eaLnBrk="1" hangingPunct="1">
                <a:lnSpc>
                  <a:spcPct val="100000"/>
                </a:lnSpc>
                <a:spcBef>
                  <a:spcPct val="0"/>
                </a:spcBef>
                <a:buFont typeface="Arial" panose="020B0604020202020204" pitchFamily="34" charset="0"/>
                <a:buNone/>
              </a:pPr>
              <a:endParaRPr lang="en-US" altLang="zh-CN" sz="1800">
                <a:solidFill>
                  <a:srgbClr val="262626"/>
                </a:solidFill>
                <a:latin typeface="Segoe UI" panose="020B0502040204020203" pitchFamily="34" charset="0"/>
                <a:cs typeface="Segoe UI" panose="020B0502040204020203" pitchFamily="34" charset="0"/>
                <a:sym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1800">
                  <a:solidFill>
                    <a:srgbClr val="262626"/>
                  </a:solidFill>
                  <a:latin typeface="Segoe UI" panose="020B0502040204020203" pitchFamily="34" charset="0"/>
                  <a:cs typeface="Segoe UI" panose="020B0502040204020203" pitchFamily="34" charset="0"/>
                  <a:sym typeface="Arial" panose="020B0604020202020204" pitchFamily="34" charset="0"/>
                </a:rPr>
                <a:t>Balanced dataset with 50% fake review rate. Data is equally divided among 30 categories. Includes 7 features and one target variable.</a:t>
              </a:r>
            </a:p>
            <a:p>
              <a:pPr algn="ctr" eaLnBrk="1" hangingPunct="1">
                <a:lnSpc>
                  <a:spcPct val="100000"/>
                </a:lnSpc>
                <a:spcBef>
                  <a:spcPct val="0"/>
                </a:spcBef>
                <a:buFont typeface="Arial" panose="020B0604020202020204" pitchFamily="34" charset="0"/>
                <a:buNone/>
              </a:pPr>
              <a:endParaRPr lang="en-US" altLang="zh-CN" sz="1800">
                <a:solidFill>
                  <a:srgbClr val="262626"/>
                </a:solidFill>
                <a:latin typeface="Segoe UI" panose="020B0502040204020203" pitchFamily="34" charset="0"/>
                <a:cs typeface="Segoe UI" panose="020B0502040204020203" pitchFamily="34" charset="0"/>
                <a:sym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1800">
                  <a:solidFill>
                    <a:srgbClr val="262626"/>
                  </a:solidFill>
                  <a:latin typeface="Segoe UI" panose="020B0502040204020203" pitchFamily="34" charset="0"/>
                  <a:cs typeface="Segoe UI" panose="020B0502040204020203" pitchFamily="34" charset="0"/>
                  <a:sym typeface="Arial" panose="020B0604020202020204" pitchFamily="34" charset="0"/>
                </a:rPr>
                <a:t>Source: GitHub Repository</a:t>
              </a:r>
            </a:p>
            <a:p>
              <a:pPr eaLnBrk="1" hangingPunct="1">
                <a:lnSpc>
                  <a:spcPct val="100000"/>
                </a:lnSpc>
                <a:spcBef>
                  <a:spcPct val="0"/>
                </a:spcBef>
                <a:buFont typeface="Arial" panose="020B0604020202020204" pitchFamily="34" charset="0"/>
                <a:buNone/>
              </a:pPr>
              <a:endParaRPr lang="en-US" altLang="zh-CN" sz="1800">
                <a:solidFill>
                  <a:srgbClr val="262626"/>
                </a:solidFill>
                <a:latin typeface="Segoe UI" panose="020B0502040204020203" pitchFamily="34" charset="0"/>
                <a:cs typeface="Segoe UI" panose="020B0502040204020203" pitchFamily="34" charset="0"/>
                <a:sym typeface="Arial" panose="020B0604020202020204" pitchFamily="34" charset="0"/>
              </a:endParaRPr>
            </a:p>
          </p:txBody>
        </p:sp>
      </p:grpSp>
      <p:sp>
        <p:nvSpPr>
          <p:cNvPr id="43" name="Freeform 39">
            <a:extLst>
              <a:ext uri="{FF2B5EF4-FFF2-40B4-BE49-F238E27FC236}">
                <a16:creationId xmlns:a16="http://schemas.microsoft.com/office/drawing/2014/main" id="{7FD66390-287E-4DB4-8995-CDE72FC0746E}"/>
              </a:ext>
            </a:extLst>
          </p:cNvPr>
          <p:cNvSpPr>
            <a:spLocks noEditPoints="1" noChangeArrowheads="1"/>
          </p:cNvSpPr>
          <p:nvPr/>
        </p:nvSpPr>
        <p:spPr bwMode="auto">
          <a:xfrm>
            <a:off x="2997291" y="1531556"/>
            <a:ext cx="630237" cy="539750"/>
          </a:xfrm>
          <a:custGeom>
            <a:avLst/>
            <a:gdLst>
              <a:gd name="T0" fmla="*/ 2147483646 w 200"/>
              <a:gd name="T1" fmla="*/ 2147483646 h 170"/>
              <a:gd name="T2" fmla="*/ 2147483646 w 200"/>
              <a:gd name="T3" fmla="*/ 2147483646 h 170"/>
              <a:gd name="T4" fmla="*/ 2147483646 w 200"/>
              <a:gd name="T5" fmla="*/ 2147483646 h 170"/>
              <a:gd name="T6" fmla="*/ 2147483646 w 200"/>
              <a:gd name="T7" fmla="*/ 2147483646 h 170"/>
              <a:gd name="T8" fmla="*/ 2147483646 w 200"/>
              <a:gd name="T9" fmla="*/ 2147483646 h 170"/>
              <a:gd name="T10" fmla="*/ 2147483646 w 200"/>
              <a:gd name="T11" fmla="*/ 2147483646 h 170"/>
              <a:gd name="T12" fmla="*/ 2147483646 w 200"/>
              <a:gd name="T13" fmla="*/ 2147483646 h 170"/>
              <a:gd name="T14" fmla="*/ 2147483646 w 200"/>
              <a:gd name="T15" fmla="*/ 2147483646 h 170"/>
              <a:gd name="T16" fmla="*/ 2147483646 w 200"/>
              <a:gd name="T17" fmla="*/ 2147483646 h 170"/>
              <a:gd name="T18" fmla="*/ 2147483646 w 200"/>
              <a:gd name="T19" fmla="*/ 0 h 170"/>
              <a:gd name="T20" fmla="*/ 2147483646 w 200"/>
              <a:gd name="T21" fmla="*/ 2147483646 h 170"/>
              <a:gd name="T22" fmla="*/ 2147483646 w 200"/>
              <a:gd name="T23" fmla="*/ 2147483646 h 170"/>
              <a:gd name="T24" fmla="*/ 2147483646 w 200"/>
              <a:gd name="T25" fmla="*/ 2147483646 h 170"/>
              <a:gd name="T26" fmla="*/ 2147483646 w 200"/>
              <a:gd name="T27" fmla="*/ 2147483646 h 170"/>
              <a:gd name="T28" fmla="*/ 2147483646 w 200"/>
              <a:gd name="T29" fmla="*/ 2147483646 h 170"/>
              <a:gd name="T30" fmla="*/ 2147483646 w 200"/>
              <a:gd name="T31" fmla="*/ 2147483646 h 170"/>
              <a:gd name="T32" fmla="*/ 2147483646 w 200"/>
              <a:gd name="T33" fmla="*/ 2147483646 h 170"/>
              <a:gd name="T34" fmla="*/ 2147483646 w 200"/>
              <a:gd name="T35" fmla="*/ 2147483646 h 170"/>
              <a:gd name="T36" fmla="*/ 2147483646 w 200"/>
              <a:gd name="T37" fmla="*/ 2147483646 h 170"/>
              <a:gd name="T38" fmla="*/ 2147483646 w 200"/>
              <a:gd name="T39" fmla="*/ 2147483646 h 170"/>
              <a:gd name="T40" fmla="*/ 2147483646 w 200"/>
              <a:gd name="T41" fmla="*/ 2147483646 h 170"/>
              <a:gd name="T42" fmla="*/ 2147483646 w 200"/>
              <a:gd name="T43" fmla="*/ 2147483646 h 170"/>
              <a:gd name="T44" fmla="*/ 0 w 200"/>
              <a:gd name="T45" fmla="*/ 2147483646 h 170"/>
              <a:gd name="T46" fmla="*/ 2147483646 w 200"/>
              <a:gd name="T47" fmla="*/ 2147483646 h 170"/>
              <a:gd name="T48" fmla="*/ 2147483646 w 200"/>
              <a:gd name="T49" fmla="*/ 2147483646 h 170"/>
              <a:gd name="T50" fmla="*/ 2147483646 w 200"/>
              <a:gd name="T51" fmla="*/ 2147483646 h 170"/>
              <a:gd name="T52" fmla="*/ 2147483646 w 200"/>
              <a:gd name="T53" fmla="*/ 2147483646 h 170"/>
              <a:gd name="T54" fmla="*/ 2147483646 w 200"/>
              <a:gd name="T55" fmla="*/ 2147483646 h 170"/>
              <a:gd name="T56" fmla="*/ 2147483646 w 200"/>
              <a:gd name="T57" fmla="*/ 2147483646 h 170"/>
              <a:gd name="T58" fmla="*/ 2147483646 w 200"/>
              <a:gd name="T59" fmla="*/ 2147483646 h 170"/>
              <a:gd name="T60" fmla="*/ 2147483646 w 200"/>
              <a:gd name="T61" fmla="*/ 2147483646 h 170"/>
              <a:gd name="T62" fmla="*/ 2147483646 w 200"/>
              <a:gd name="T63" fmla="*/ 2147483646 h 170"/>
              <a:gd name="T64" fmla="*/ 2147483646 w 200"/>
              <a:gd name="T65" fmla="*/ 2147483646 h 170"/>
              <a:gd name="T66" fmla="*/ 2147483646 w 200"/>
              <a:gd name="T67" fmla="*/ 2147483646 h 170"/>
              <a:gd name="T68" fmla="*/ 2147483646 w 200"/>
              <a:gd name="T69" fmla="*/ 2147483646 h 170"/>
              <a:gd name="T70" fmla="*/ 2147483646 w 200"/>
              <a:gd name="T71" fmla="*/ 2147483646 h 170"/>
              <a:gd name="T72" fmla="*/ 2147483646 w 200"/>
              <a:gd name="T73" fmla="*/ 2147483646 h 170"/>
              <a:gd name="T74" fmla="*/ 2147483646 w 200"/>
              <a:gd name="T75" fmla="*/ 2147483646 h 170"/>
              <a:gd name="T76" fmla="*/ 2147483646 w 200"/>
              <a:gd name="T77" fmla="*/ 2147483646 h 170"/>
              <a:gd name="T78" fmla="*/ 2147483646 w 200"/>
              <a:gd name="T79" fmla="*/ 2147483646 h 17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00"/>
              <a:gd name="T121" fmla="*/ 0 h 170"/>
              <a:gd name="T122" fmla="*/ 200 w 200"/>
              <a:gd name="T123" fmla="*/ 170 h 17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00" h="170">
                <a:moveTo>
                  <a:pt x="196" y="160"/>
                </a:moveTo>
                <a:cubicBezTo>
                  <a:pt x="196" y="159"/>
                  <a:pt x="195" y="157"/>
                  <a:pt x="194" y="155"/>
                </a:cubicBezTo>
                <a:cubicBezTo>
                  <a:pt x="186" y="140"/>
                  <a:pt x="186" y="140"/>
                  <a:pt x="186" y="140"/>
                </a:cubicBezTo>
                <a:cubicBezTo>
                  <a:pt x="186" y="99"/>
                  <a:pt x="186" y="99"/>
                  <a:pt x="186" y="99"/>
                </a:cubicBezTo>
                <a:cubicBezTo>
                  <a:pt x="186" y="98"/>
                  <a:pt x="186" y="97"/>
                  <a:pt x="185" y="96"/>
                </a:cubicBezTo>
                <a:cubicBezTo>
                  <a:pt x="184" y="96"/>
                  <a:pt x="184" y="95"/>
                  <a:pt x="183" y="95"/>
                </a:cubicBezTo>
                <a:cubicBezTo>
                  <a:pt x="123" y="95"/>
                  <a:pt x="123" y="95"/>
                  <a:pt x="123" y="95"/>
                </a:cubicBezTo>
                <a:cubicBezTo>
                  <a:pt x="122" y="95"/>
                  <a:pt x="121" y="96"/>
                  <a:pt x="120" y="96"/>
                </a:cubicBezTo>
                <a:cubicBezTo>
                  <a:pt x="119" y="97"/>
                  <a:pt x="119" y="98"/>
                  <a:pt x="119" y="99"/>
                </a:cubicBezTo>
                <a:cubicBezTo>
                  <a:pt x="119" y="119"/>
                  <a:pt x="119" y="119"/>
                  <a:pt x="119" y="119"/>
                </a:cubicBezTo>
                <a:cubicBezTo>
                  <a:pt x="105" y="119"/>
                  <a:pt x="105" y="119"/>
                  <a:pt x="105" y="119"/>
                </a:cubicBezTo>
                <a:cubicBezTo>
                  <a:pt x="105" y="74"/>
                  <a:pt x="105" y="74"/>
                  <a:pt x="105" y="74"/>
                </a:cubicBezTo>
                <a:cubicBezTo>
                  <a:pt x="140" y="74"/>
                  <a:pt x="140" y="74"/>
                  <a:pt x="140" y="74"/>
                </a:cubicBezTo>
                <a:cubicBezTo>
                  <a:pt x="145" y="74"/>
                  <a:pt x="145" y="71"/>
                  <a:pt x="142" y="65"/>
                </a:cubicBezTo>
                <a:cubicBezTo>
                  <a:pt x="142" y="64"/>
                  <a:pt x="141" y="62"/>
                  <a:pt x="140" y="60"/>
                </a:cubicBezTo>
                <a:cubicBezTo>
                  <a:pt x="132" y="45"/>
                  <a:pt x="132" y="45"/>
                  <a:pt x="132" y="45"/>
                </a:cubicBezTo>
                <a:cubicBezTo>
                  <a:pt x="132" y="4"/>
                  <a:pt x="132" y="4"/>
                  <a:pt x="132" y="4"/>
                </a:cubicBezTo>
                <a:cubicBezTo>
                  <a:pt x="132" y="3"/>
                  <a:pt x="132" y="2"/>
                  <a:pt x="131" y="1"/>
                </a:cubicBezTo>
                <a:cubicBezTo>
                  <a:pt x="130" y="0"/>
                  <a:pt x="129" y="0"/>
                  <a:pt x="128" y="0"/>
                </a:cubicBezTo>
                <a:cubicBezTo>
                  <a:pt x="69" y="0"/>
                  <a:pt x="69" y="0"/>
                  <a:pt x="69" y="0"/>
                </a:cubicBezTo>
                <a:cubicBezTo>
                  <a:pt x="68" y="0"/>
                  <a:pt x="67" y="0"/>
                  <a:pt x="66" y="1"/>
                </a:cubicBezTo>
                <a:cubicBezTo>
                  <a:pt x="66" y="2"/>
                  <a:pt x="65" y="3"/>
                  <a:pt x="65" y="4"/>
                </a:cubicBezTo>
                <a:cubicBezTo>
                  <a:pt x="65" y="45"/>
                  <a:pt x="65" y="45"/>
                  <a:pt x="65" y="45"/>
                </a:cubicBezTo>
                <a:cubicBezTo>
                  <a:pt x="58" y="60"/>
                  <a:pt x="58" y="60"/>
                  <a:pt x="58" y="60"/>
                </a:cubicBezTo>
                <a:cubicBezTo>
                  <a:pt x="57" y="61"/>
                  <a:pt x="57" y="61"/>
                  <a:pt x="57" y="61"/>
                </a:cubicBezTo>
                <a:cubicBezTo>
                  <a:pt x="56" y="63"/>
                  <a:pt x="56" y="64"/>
                  <a:pt x="55" y="65"/>
                </a:cubicBezTo>
                <a:cubicBezTo>
                  <a:pt x="55" y="65"/>
                  <a:pt x="54" y="66"/>
                  <a:pt x="54" y="68"/>
                </a:cubicBezTo>
                <a:cubicBezTo>
                  <a:pt x="53" y="69"/>
                  <a:pt x="53" y="70"/>
                  <a:pt x="53" y="71"/>
                </a:cubicBezTo>
                <a:cubicBezTo>
                  <a:pt x="53" y="71"/>
                  <a:pt x="53" y="72"/>
                  <a:pt x="53" y="73"/>
                </a:cubicBezTo>
                <a:cubicBezTo>
                  <a:pt x="54" y="73"/>
                  <a:pt x="54" y="74"/>
                  <a:pt x="55" y="74"/>
                </a:cubicBezTo>
                <a:cubicBezTo>
                  <a:pt x="56" y="74"/>
                  <a:pt x="57" y="75"/>
                  <a:pt x="58" y="74"/>
                </a:cubicBezTo>
                <a:cubicBezTo>
                  <a:pt x="92" y="74"/>
                  <a:pt x="92" y="74"/>
                  <a:pt x="92" y="74"/>
                </a:cubicBezTo>
                <a:cubicBezTo>
                  <a:pt x="92" y="119"/>
                  <a:pt x="92" y="119"/>
                  <a:pt x="92" y="119"/>
                </a:cubicBezTo>
                <a:cubicBezTo>
                  <a:pt x="79" y="119"/>
                  <a:pt x="79" y="119"/>
                  <a:pt x="79" y="119"/>
                </a:cubicBezTo>
                <a:cubicBezTo>
                  <a:pt x="79" y="99"/>
                  <a:pt x="79" y="99"/>
                  <a:pt x="79" y="99"/>
                </a:cubicBezTo>
                <a:cubicBezTo>
                  <a:pt x="79" y="98"/>
                  <a:pt x="78" y="97"/>
                  <a:pt x="78" y="96"/>
                </a:cubicBezTo>
                <a:cubicBezTo>
                  <a:pt x="77" y="96"/>
                  <a:pt x="76" y="95"/>
                  <a:pt x="75" y="95"/>
                </a:cubicBezTo>
                <a:cubicBezTo>
                  <a:pt x="16" y="95"/>
                  <a:pt x="16" y="95"/>
                  <a:pt x="16" y="95"/>
                </a:cubicBezTo>
                <a:cubicBezTo>
                  <a:pt x="14" y="95"/>
                  <a:pt x="14" y="96"/>
                  <a:pt x="13" y="96"/>
                </a:cubicBezTo>
                <a:cubicBezTo>
                  <a:pt x="12" y="97"/>
                  <a:pt x="12" y="98"/>
                  <a:pt x="12" y="99"/>
                </a:cubicBezTo>
                <a:cubicBezTo>
                  <a:pt x="12" y="140"/>
                  <a:pt x="12" y="140"/>
                  <a:pt x="12" y="140"/>
                </a:cubicBezTo>
                <a:cubicBezTo>
                  <a:pt x="4" y="155"/>
                  <a:pt x="4" y="155"/>
                  <a:pt x="4" y="155"/>
                </a:cubicBezTo>
                <a:cubicBezTo>
                  <a:pt x="4" y="155"/>
                  <a:pt x="4" y="156"/>
                  <a:pt x="3" y="157"/>
                </a:cubicBezTo>
                <a:cubicBezTo>
                  <a:pt x="3" y="158"/>
                  <a:pt x="2" y="159"/>
                  <a:pt x="2" y="160"/>
                </a:cubicBezTo>
                <a:cubicBezTo>
                  <a:pt x="1" y="161"/>
                  <a:pt x="1" y="162"/>
                  <a:pt x="0" y="163"/>
                </a:cubicBezTo>
                <a:cubicBezTo>
                  <a:pt x="0" y="165"/>
                  <a:pt x="0" y="165"/>
                  <a:pt x="0" y="166"/>
                </a:cubicBezTo>
                <a:cubicBezTo>
                  <a:pt x="0" y="167"/>
                  <a:pt x="0" y="168"/>
                  <a:pt x="0" y="168"/>
                </a:cubicBezTo>
                <a:cubicBezTo>
                  <a:pt x="0" y="169"/>
                  <a:pt x="1" y="169"/>
                  <a:pt x="2" y="170"/>
                </a:cubicBezTo>
                <a:cubicBezTo>
                  <a:pt x="2" y="170"/>
                  <a:pt x="3" y="170"/>
                  <a:pt x="5" y="170"/>
                </a:cubicBezTo>
                <a:cubicBezTo>
                  <a:pt x="86" y="170"/>
                  <a:pt x="86" y="170"/>
                  <a:pt x="86" y="170"/>
                </a:cubicBezTo>
                <a:cubicBezTo>
                  <a:pt x="91" y="170"/>
                  <a:pt x="92" y="167"/>
                  <a:pt x="89" y="160"/>
                </a:cubicBezTo>
                <a:cubicBezTo>
                  <a:pt x="89" y="159"/>
                  <a:pt x="88" y="157"/>
                  <a:pt x="86" y="155"/>
                </a:cubicBezTo>
                <a:cubicBezTo>
                  <a:pt x="79" y="140"/>
                  <a:pt x="79" y="140"/>
                  <a:pt x="79" y="140"/>
                </a:cubicBezTo>
                <a:cubicBezTo>
                  <a:pt x="79" y="133"/>
                  <a:pt x="79" y="133"/>
                  <a:pt x="79" y="133"/>
                </a:cubicBezTo>
                <a:cubicBezTo>
                  <a:pt x="119" y="133"/>
                  <a:pt x="119" y="133"/>
                  <a:pt x="119" y="133"/>
                </a:cubicBezTo>
                <a:cubicBezTo>
                  <a:pt x="119" y="140"/>
                  <a:pt x="119" y="140"/>
                  <a:pt x="119" y="140"/>
                </a:cubicBezTo>
                <a:cubicBezTo>
                  <a:pt x="112" y="155"/>
                  <a:pt x="112" y="155"/>
                  <a:pt x="112" y="155"/>
                </a:cubicBezTo>
                <a:cubicBezTo>
                  <a:pt x="112" y="155"/>
                  <a:pt x="111" y="156"/>
                  <a:pt x="111" y="157"/>
                </a:cubicBezTo>
                <a:cubicBezTo>
                  <a:pt x="110" y="158"/>
                  <a:pt x="109" y="159"/>
                  <a:pt x="109" y="160"/>
                </a:cubicBezTo>
                <a:cubicBezTo>
                  <a:pt x="109" y="161"/>
                  <a:pt x="108" y="162"/>
                  <a:pt x="108" y="163"/>
                </a:cubicBezTo>
                <a:cubicBezTo>
                  <a:pt x="107" y="165"/>
                  <a:pt x="107" y="165"/>
                  <a:pt x="107" y="166"/>
                </a:cubicBezTo>
                <a:cubicBezTo>
                  <a:pt x="107" y="167"/>
                  <a:pt x="107" y="168"/>
                  <a:pt x="107" y="168"/>
                </a:cubicBezTo>
                <a:cubicBezTo>
                  <a:pt x="108" y="169"/>
                  <a:pt x="108" y="169"/>
                  <a:pt x="109" y="170"/>
                </a:cubicBezTo>
                <a:cubicBezTo>
                  <a:pt x="110" y="170"/>
                  <a:pt x="111" y="170"/>
                  <a:pt x="112" y="170"/>
                </a:cubicBezTo>
                <a:cubicBezTo>
                  <a:pt x="194" y="170"/>
                  <a:pt x="194" y="170"/>
                  <a:pt x="194" y="170"/>
                </a:cubicBezTo>
                <a:cubicBezTo>
                  <a:pt x="199" y="170"/>
                  <a:pt x="200" y="167"/>
                  <a:pt x="196" y="160"/>
                </a:cubicBezTo>
                <a:close/>
                <a:moveTo>
                  <a:pt x="68" y="133"/>
                </a:moveTo>
                <a:cubicBezTo>
                  <a:pt x="23" y="133"/>
                  <a:pt x="23" y="133"/>
                  <a:pt x="23" y="133"/>
                </a:cubicBezTo>
                <a:cubicBezTo>
                  <a:pt x="23" y="106"/>
                  <a:pt x="23" y="106"/>
                  <a:pt x="23" y="106"/>
                </a:cubicBezTo>
                <a:cubicBezTo>
                  <a:pt x="68" y="106"/>
                  <a:pt x="68" y="106"/>
                  <a:pt x="68" y="106"/>
                </a:cubicBezTo>
                <a:lnTo>
                  <a:pt x="68" y="133"/>
                </a:lnTo>
                <a:close/>
                <a:moveTo>
                  <a:pt x="76" y="37"/>
                </a:moveTo>
                <a:cubicBezTo>
                  <a:pt x="76" y="10"/>
                  <a:pt x="76" y="10"/>
                  <a:pt x="76" y="10"/>
                </a:cubicBezTo>
                <a:cubicBezTo>
                  <a:pt x="121" y="10"/>
                  <a:pt x="121" y="10"/>
                  <a:pt x="121" y="10"/>
                </a:cubicBezTo>
                <a:cubicBezTo>
                  <a:pt x="121" y="37"/>
                  <a:pt x="121" y="37"/>
                  <a:pt x="121" y="37"/>
                </a:cubicBezTo>
                <a:lnTo>
                  <a:pt x="76" y="37"/>
                </a:lnTo>
                <a:close/>
                <a:moveTo>
                  <a:pt x="175" y="133"/>
                </a:moveTo>
                <a:cubicBezTo>
                  <a:pt x="130" y="133"/>
                  <a:pt x="130" y="133"/>
                  <a:pt x="130" y="133"/>
                </a:cubicBezTo>
                <a:cubicBezTo>
                  <a:pt x="130" y="106"/>
                  <a:pt x="130" y="106"/>
                  <a:pt x="130" y="106"/>
                </a:cubicBezTo>
                <a:cubicBezTo>
                  <a:pt x="175" y="106"/>
                  <a:pt x="175" y="106"/>
                  <a:pt x="175" y="106"/>
                </a:cubicBezTo>
                <a:lnTo>
                  <a:pt x="175" y="133"/>
                </a:lnTo>
                <a:close/>
              </a:path>
            </a:pathLst>
          </a:custGeom>
          <a:solidFill>
            <a:srgbClr val="231F20"/>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atin typeface="Segoe UI" panose="020B0502040204020203" pitchFamily="34" charset="0"/>
              <a:cs typeface="Segoe UI" panose="020B0502040204020203" pitchFamily="34" charset="0"/>
            </a:endParaRPr>
          </a:p>
        </p:txBody>
      </p:sp>
      <p:grpSp>
        <p:nvGrpSpPr>
          <p:cNvPr id="44" name="组合 22">
            <a:extLst>
              <a:ext uri="{FF2B5EF4-FFF2-40B4-BE49-F238E27FC236}">
                <a16:creationId xmlns:a16="http://schemas.microsoft.com/office/drawing/2014/main" id="{166118A3-418F-4414-86D4-E522284F516E}"/>
              </a:ext>
            </a:extLst>
          </p:cNvPr>
          <p:cNvGrpSpPr>
            <a:grpSpLocks/>
          </p:cNvGrpSpPr>
          <p:nvPr/>
        </p:nvGrpSpPr>
        <p:grpSpPr bwMode="auto">
          <a:xfrm>
            <a:off x="8581934" y="1608820"/>
            <a:ext cx="612775" cy="612775"/>
            <a:chOff x="0" y="0"/>
            <a:chExt cx="809625" cy="809625"/>
          </a:xfrm>
        </p:grpSpPr>
        <p:sp>
          <p:nvSpPr>
            <p:cNvPr id="45" name="Freeform 28">
              <a:extLst>
                <a:ext uri="{FF2B5EF4-FFF2-40B4-BE49-F238E27FC236}">
                  <a16:creationId xmlns:a16="http://schemas.microsoft.com/office/drawing/2014/main" id="{1D0593EF-0A7A-4363-AA09-1143BEDD0454}"/>
                </a:ext>
              </a:extLst>
            </p:cNvPr>
            <p:cNvSpPr>
              <a:spLocks noChangeArrowheads="1"/>
            </p:cNvSpPr>
            <p:nvPr/>
          </p:nvSpPr>
          <p:spPr bwMode="auto">
            <a:xfrm>
              <a:off x="0" y="0"/>
              <a:ext cx="403225" cy="406400"/>
            </a:xfrm>
            <a:custGeom>
              <a:avLst/>
              <a:gdLst>
                <a:gd name="T0" fmla="*/ 0 w 254"/>
                <a:gd name="T1" fmla="*/ 2147483646 h 256"/>
                <a:gd name="T2" fmla="*/ 2147483646 w 254"/>
                <a:gd name="T3" fmla="*/ 0 h 256"/>
                <a:gd name="T4" fmla="*/ 2147483646 w 254"/>
                <a:gd name="T5" fmla="*/ 2147483646 h 256"/>
                <a:gd name="T6" fmla="*/ 2147483646 w 254"/>
                <a:gd name="T7" fmla="*/ 2147483646 h 256"/>
                <a:gd name="T8" fmla="*/ 0 w 254"/>
                <a:gd name="T9" fmla="*/ 2147483646 h 256"/>
                <a:gd name="T10" fmla="*/ 0 60000 65536"/>
                <a:gd name="T11" fmla="*/ 0 60000 65536"/>
                <a:gd name="T12" fmla="*/ 0 60000 65536"/>
                <a:gd name="T13" fmla="*/ 0 60000 65536"/>
                <a:gd name="T14" fmla="*/ 0 60000 65536"/>
                <a:gd name="T15" fmla="*/ 0 w 254"/>
                <a:gd name="T16" fmla="*/ 0 h 256"/>
                <a:gd name="T17" fmla="*/ 254 w 254"/>
                <a:gd name="T18" fmla="*/ 256 h 256"/>
              </a:gdLst>
              <a:ahLst/>
              <a:cxnLst>
                <a:cxn ang="T10">
                  <a:pos x="T0" y="T1"/>
                </a:cxn>
                <a:cxn ang="T11">
                  <a:pos x="T2" y="T3"/>
                </a:cxn>
                <a:cxn ang="T12">
                  <a:pos x="T4" y="T5"/>
                </a:cxn>
                <a:cxn ang="T13">
                  <a:pos x="T6" y="T7"/>
                </a:cxn>
                <a:cxn ang="T14">
                  <a:pos x="T8" y="T9"/>
                </a:cxn>
              </a:cxnLst>
              <a:rect l="T15" t="T16" r="T17" b="T18"/>
              <a:pathLst>
                <a:path w="254" h="256">
                  <a:moveTo>
                    <a:pt x="0" y="127"/>
                  </a:moveTo>
                  <a:lnTo>
                    <a:pt x="127" y="0"/>
                  </a:lnTo>
                  <a:lnTo>
                    <a:pt x="254" y="127"/>
                  </a:lnTo>
                  <a:lnTo>
                    <a:pt x="127" y="256"/>
                  </a:lnTo>
                  <a:lnTo>
                    <a:pt x="0" y="127"/>
                  </a:lnTo>
                  <a:close/>
                </a:path>
              </a:pathLst>
            </a:custGeom>
            <a:solidFill>
              <a:srgbClr val="231F20"/>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atin typeface="Segoe UI" panose="020B0502040204020203" pitchFamily="34" charset="0"/>
                <a:cs typeface="Segoe UI" panose="020B0502040204020203" pitchFamily="34" charset="0"/>
              </a:endParaRPr>
            </a:p>
          </p:txBody>
        </p:sp>
        <p:sp>
          <p:nvSpPr>
            <p:cNvPr id="46" name="Freeform 29">
              <a:extLst>
                <a:ext uri="{FF2B5EF4-FFF2-40B4-BE49-F238E27FC236}">
                  <a16:creationId xmlns:a16="http://schemas.microsoft.com/office/drawing/2014/main" id="{04AD385B-3C20-4CAD-8033-9575AF4967E5}"/>
                </a:ext>
              </a:extLst>
            </p:cNvPr>
            <p:cNvSpPr>
              <a:spLocks noChangeArrowheads="1"/>
            </p:cNvSpPr>
            <p:nvPr/>
          </p:nvSpPr>
          <p:spPr bwMode="auto">
            <a:xfrm>
              <a:off x="403225" y="0"/>
              <a:ext cx="406400" cy="406400"/>
            </a:xfrm>
            <a:custGeom>
              <a:avLst/>
              <a:gdLst>
                <a:gd name="T0" fmla="*/ 2147483646 w 256"/>
                <a:gd name="T1" fmla="*/ 0 h 256"/>
                <a:gd name="T2" fmla="*/ 2147483646 w 256"/>
                <a:gd name="T3" fmla="*/ 2147483646 h 256"/>
                <a:gd name="T4" fmla="*/ 2147483646 w 256"/>
                <a:gd name="T5" fmla="*/ 2147483646 h 256"/>
                <a:gd name="T6" fmla="*/ 0 w 256"/>
                <a:gd name="T7" fmla="*/ 2147483646 h 256"/>
                <a:gd name="T8" fmla="*/ 2147483646 w 256"/>
                <a:gd name="T9" fmla="*/ 0 h 256"/>
                <a:gd name="T10" fmla="*/ 0 60000 65536"/>
                <a:gd name="T11" fmla="*/ 0 60000 65536"/>
                <a:gd name="T12" fmla="*/ 0 60000 65536"/>
                <a:gd name="T13" fmla="*/ 0 60000 65536"/>
                <a:gd name="T14" fmla="*/ 0 60000 65536"/>
                <a:gd name="T15" fmla="*/ 0 w 256"/>
                <a:gd name="T16" fmla="*/ 0 h 256"/>
                <a:gd name="T17" fmla="*/ 256 w 256"/>
                <a:gd name="T18" fmla="*/ 256 h 256"/>
              </a:gdLst>
              <a:ahLst/>
              <a:cxnLst>
                <a:cxn ang="T10">
                  <a:pos x="T0" y="T1"/>
                </a:cxn>
                <a:cxn ang="T11">
                  <a:pos x="T2" y="T3"/>
                </a:cxn>
                <a:cxn ang="T12">
                  <a:pos x="T4" y="T5"/>
                </a:cxn>
                <a:cxn ang="T13">
                  <a:pos x="T6" y="T7"/>
                </a:cxn>
                <a:cxn ang="T14">
                  <a:pos x="T8" y="T9"/>
                </a:cxn>
              </a:cxnLst>
              <a:rect l="T15" t="T16" r="T17" b="T18"/>
              <a:pathLst>
                <a:path w="256" h="256">
                  <a:moveTo>
                    <a:pt x="129" y="0"/>
                  </a:moveTo>
                  <a:lnTo>
                    <a:pt x="256" y="127"/>
                  </a:lnTo>
                  <a:lnTo>
                    <a:pt x="129" y="256"/>
                  </a:lnTo>
                  <a:lnTo>
                    <a:pt x="0" y="127"/>
                  </a:lnTo>
                  <a:lnTo>
                    <a:pt x="129" y="0"/>
                  </a:lnTo>
                  <a:close/>
                </a:path>
              </a:pathLst>
            </a:custGeom>
            <a:solidFill>
              <a:srgbClr val="231F20"/>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atin typeface="Segoe UI" panose="020B0502040204020203" pitchFamily="34" charset="0"/>
                <a:cs typeface="Segoe UI" panose="020B0502040204020203" pitchFamily="34" charset="0"/>
              </a:endParaRPr>
            </a:p>
          </p:txBody>
        </p:sp>
        <p:sp>
          <p:nvSpPr>
            <p:cNvPr id="47" name="Freeform 30">
              <a:extLst>
                <a:ext uri="{FF2B5EF4-FFF2-40B4-BE49-F238E27FC236}">
                  <a16:creationId xmlns:a16="http://schemas.microsoft.com/office/drawing/2014/main" id="{C951DCE6-595D-4AA4-B2B7-BD59B91D0D46}"/>
                </a:ext>
              </a:extLst>
            </p:cNvPr>
            <p:cNvSpPr>
              <a:spLocks noChangeArrowheads="1"/>
            </p:cNvSpPr>
            <p:nvPr/>
          </p:nvSpPr>
          <p:spPr bwMode="auto">
            <a:xfrm>
              <a:off x="0" y="406400"/>
              <a:ext cx="403225" cy="403225"/>
            </a:xfrm>
            <a:custGeom>
              <a:avLst/>
              <a:gdLst>
                <a:gd name="T0" fmla="*/ 2147483646 w 254"/>
                <a:gd name="T1" fmla="*/ 2147483646 h 254"/>
                <a:gd name="T2" fmla="*/ 0 w 254"/>
                <a:gd name="T3" fmla="*/ 2147483646 h 254"/>
                <a:gd name="T4" fmla="*/ 2147483646 w 254"/>
                <a:gd name="T5" fmla="*/ 0 h 254"/>
                <a:gd name="T6" fmla="*/ 2147483646 w 254"/>
                <a:gd name="T7" fmla="*/ 2147483646 h 254"/>
                <a:gd name="T8" fmla="*/ 2147483646 w 254"/>
                <a:gd name="T9" fmla="*/ 2147483646 h 254"/>
                <a:gd name="T10" fmla="*/ 0 60000 65536"/>
                <a:gd name="T11" fmla="*/ 0 60000 65536"/>
                <a:gd name="T12" fmla="*/ 0 60000 65536"/>
                <a:gd name="T13" fmla="*/ 0 60000 65536"/>
                <a:gd name="T14" fmla="*/ 0 60000 65536"/>
                <a:gd name="T15" fmla="*/ 0 w 254"/>
                <a:gd name="T16" fmla="*/ 0 h 254"/>
                <a:gd name="T17" fmla="*/ 254 w 254"/>
                <a:gd name="T18" fmla="*/ 254 h 254"/>
              </a:gdLst>
              <a:ahLst/>
              <a:cxnLst>
                <a:cxn ang="T10">
                  <a:pos x="T0" y="T1"/>
                </a:cxn>
                <a:cxn ang="T11">
                  <a:pos x="T2" y="T3"/>
                </a:cxn>
                <a:cxn ang="T12">
                  <a:pos x="T4" y="T5"/>
                </a:cxn>
                <a:cxn ang="T13">
                  <a:pos x="T6" y="T7"/>
                </a:cxn>
                <a:cxn ang="T14">
                  <a:pos x="T8" y="T9"/>
                </a:cxn>
              </a:cxnLst>
              <a:rect l="T15" t="T16" r="T17" b="T18"/>
              <a:pathLst>
                <a:path w="254" h="254">
                  <a:moveTo>
                    <a:pt x="127" y="254"/>
                  </a:moveTo>
                  <a:lnTo>
                    <a:pt x="0" y="127"/>
                  </a:lnTo>
                  <a:lnTo>
                    <a:pt x="127" y="0"/>
                  </a:lnTo>
                  <a:lnTo>
                    <a:pt x="254" y="127"/>
                  </a:lnTo>
                  <a:lnTo>
                    <a:pt x="127" y="254"/>
                  </a:lnTo>
                  <a:close/>
                </a:path>
              </a:pathLst>
            </a:custGeom>
            <a:solidFill>
              <a:srgbClr val="231F20"/>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atin typeface="Segoe UI" panose="020B0502040204020203" pitchFamily="34" charset="0"/>
                <a:cs typeface="Segoe UI" panose="020B0502040204020203" pitchFamily="34" charset="0"/>
              </a:endParaRPr>
            </a:p>
          </p:txBody>
        </p:sp>
        <p:sp>
          <p:nvSpPr>
            <p:cNvPr id="48" name="Freeform 31">
              <a:extLst>
                <a:ext uri="{FF2B5EF4-FFF2-40B4-BE49-F238E27FC236}">
                  <a16:creationId xmlns:a16="http://schemas.microsoft.com/office/drawing/2014/main" id="{2BE733DD-A5EA-46B5-B004-237C65F7796F}"/>
                </a:ext>
              </a:extLst>
            </p:cNvPr>
            <p:cNvSpPr>
              <a:spLocks noChangeArrowheads="1"/>
            </p:cNvSpPr>
            <p:nvPr/>
          </p:nvSpPr>
          <p:spPr bwMode="auto">
            <a:xfrm>
              <a:off x="403225" y="406400"/>
              <a:ext cx="406400" cy="403225"/>
            </a:xfrm>
            <a:custGeom>
              <a:avLst/>
              <a:gdLst>
                <a:gd name="T0" fmla="*/ 2147483646 w 256"/>
                <a:gd name="T1" fmla="*/ 2147483646 h 254"/>
                <a:gd name="T2" fmla="*/ 0 w 256"/>
                <a:gd name="T3" fmla="*/ 2147483646 h 254"/>
                <a:gd name="T4" fmla="*/ 2147483646 w 256"/>
                <a:gd name="T5" fmla="*/ 0 h 254"/>
                <a:gd name="T6" fmla="*/ 2147483646 w 256"/>
                <a:gd name="T7" fmla="*/ 2147483646 h 254"/>
                <a:gd name="T8" fmla="*/ 2147483646 w 256"/>
                <a:gd name="T9" fmla="*/ 2147483646 h 254"/>
                <a:gd name="T10" fmla="*/ 0 60000 65536"/>
                <a:gd name="T11" fmla="*/ 0 60000 65536"/>
                <a:gd name="T12" fmla="*/ 0 60000 65536"/>
                <a:gd name="T13" fmla="*/ 0 60000 65536"/>
                <a:gd name="T14" fmla="*/ 0 60000 65536"/>
                <a:gd name="T15" fmla="*/ 0 w 256"/>
                <a:gd name="T16" fmla="*/ 0 h 254"/>
                <a:gd name="T17" fmla="*/ 256 w 256"/>
                <a:gd name="T18" fmla="*/ 254 h 254"/>
              </a:gdLst>
              <a:ahLst/>
              <a:cxnLst>
                <a:cxn ang="T10">
                  <a:pos x="T0" y="T1"/>
                </a:cxn>
                <a:cxn ang="T11">
                  <a:pos x="T2" y="T3"/>
                </a:cxn>
                <a:cxn ang="T12">
                  <a:pos x="T4" y="T5"/>
                </a:cxn>
                <a:cxn ang="T13">
                  <a:pos x="T6" y="T7"/>
                </a:cxn>
                <a:cxn ang="T14">
                  <a:pos x="T8" y="T9"/>
                </a:cxn>
              </a:cxnLst>
              <a:rect l="T15" t="T16" r="T17" b="T18"/>
              <a:pathLst>
                <a:path w="256" h="254">
                  <a:moveTo>
                    <a:pt x="129" y="254"/>
                  </a:moveTo>
                  <a:lnTo>
                    <a:pt x="0" y="127"/>
                  </a:lnTo>
                  <a:lnTo>
                    <a:pt x="129" y="0"/>
                  </a:lnTo>
                  <a:lnTo>
                    <a:pt x="256" y="127"/>
                  </a:lnTo>
                  <a:lnTo>
                    <a:pt x="129" y="254"/>
                  </a:lnTo>
                  <a:close/>
                </a:path>
              </a:pathLst>
            </a:custGeom>
            <a:solidFill>
              <a:srgbClr val="231F20"/>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atin typeface="Segoe UI" panose="020B0502040204020203" pitchFamily="34" charset="0"/>
                <a:cs typeface="Segoe UI" panose="020B0502040204020203" pitchFamily="34" charset="0"/>
              </a:endParaRPr>
            </a:p>
          </p:txBody>
        </p:sp>
      </p:grpSp>
      <p:sp>
        <p:nvSpPr>
          <p:cNvPr id="50" name="文本框 11">
            <a:extLst>
              <a:ext uri="{FF2B5EF4-FFF2-40B4-BE49-F238E27FC236}">
                <a16:creationId xmlns:a16="http://schemas.microsoft.com/office/drawing/2014/main" id="{BD63134D-1AA0-4CC6-AA1B-18C606AC0D7E}"/>
              </a:ext>
            </a:extLst>
          </p:cNvPr>
          <p:cNvSpPr>
            <a:spLocks noChangeArrowheads="1"/>
          </p:cNvSpPr>
          <p:nvPr/>
        </p:nvSpPr>
        <p:spPr bwMode="auto">
          <a:xfrm>
            <a:off x="7018493" y="2221595"/>
            <a:ext cx="357868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2600">
                <a:solidFill>
                  <a:srgbClr val="000000"/>
                </a:solidFill>
                <a:latin typeface="Segoe UI" panose="020B0502040204020203" pitchFamily="34" charset="0"/>
                <a:cs typeface="Segoe UI" panose="020B0502040204020203" pitchFamily="34" charset="0"/>
                <a:sym typeface="Arial" panose="020B0604020202020204" pitchFamily="34" charset="0"/>
              </a:rPr>
              <a:t>Luxury Beauty Reviews</a:t>
            </a:r>
          </a:p>
        </p:txBody>
      </p:sp>
      <p:sp>
        <p:nvSpPr>
          <p:cNvPr id="51" name="矩形 14">
            <a:extLst>
              <a:ext uri="{FF2B5EF4-FFF2-40B4-BE49-F238E27FC236}">
                <a16:creationId xmlns:a16="http://schemas.microsoft.com/office/drawing/2014/main" id="{8DFDD53C-22C6-496F-A269-A9C10B05C10C}"/>
              </a:ext>
            </a:extLst>
          </p:cNvPr>
          <p:cNvSpPr>
            <a:spLocks noChangeArrowheads="1"/>
          </p:cNvSpPr>
          <p:nvPr/>
        </p:nvSpPr>
        <p:spPr bwMode="auto">
          <a:xfrm>
            <a:off x="6935019" y="3069818"/>
            <a:ext cx="3933616"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None/>
            </a:pPr>
            <a:r>
              <a:rPr lang="en-US" altLang="zh-CN" sz="1800" b="1">
                <a:solidFill>
                  <a:srgbClr val="262626"/>
                </a:solidFill>
                <a:latin typeface="Segoe UI" panose="020B0502040204020203" pitchFamily="34" charset="0"/>
                <a:cs typeface="Segoe UI" panose="020B0502040204020203" pitchFamily="34" charset="0"/>
                <a:sym typeface="Arial" panose="020B0604020202020204" pitchFamily="34" charset="0"/>
              </a:rPr>
              <a:t>574,288 Amazon Reviews</a:t>
            </a:r>
          </a:p>
          <a:p>
            <a:pPr eaLnBrk="1" hangingPunct="1">
              <a:lnSpc>
                <a:spcPct val="100000"/>
              </a:lnSpc>
              <a:spcBef>
                <a:spcPct val="0"/>
              </a:spcBef>
              <a:buNone/>
            </a:pPr>
            <a:endParaRPr lang="en-US" altLang="zh-CN" sz="1800">
              <a:solidFill>
                <a:srgbClr val="262626"/>
              </a:solidFill>
              <a:latin typeface="Segoe UI" panose="020B0502040204020203" pitchFamily="34" charset="0"/>
              <a:cs typeface="Segoe UI" panose="020B0502040204020203" pitchFamily="34" charset="0"/>
              <a:sym typeface="Arial" panose="020B0604020202020204" pitchFamily="34" charset="0"/>
            </a:endParaRPr>
          </a:p>
          <a:p>
            <a:pPr algn="ctr" eaLnBrk="1" hangingPunct="1">
              <a:lnSpc>
                <a:spcPct val="100000"/>
              </a:lnSpc>
              <a:spcBef>
                <a:spcPct val="0"/>
              </a:spcBef>
              <a:buNone/>
            </a:pPr>
            <a:r>
              <a:rPr lang="en-US" altLang="zh-CN" sz="1800">
                <a:solidFill>
                  <a:srgbClr val="262626"/>
                </a:solidFill>
                <a:latin typeface="Segoe UI" panose="020B0502040204020203" pitchFamily="34" charset="0"/>
                <a:cs typeface="Segoe UI" panose="020B0502040204020203" pitchFamily="34" charset="0"/>
                <a:sym typeface="Arial" panose="020B0604020202020204" pitchFamily="34" charset="0"/>
              </a:rPr>
              <a:t>Reviews on products within the luxury beauty category. Contains information on product, reviewer, purchase and usefulness vote.</a:t>
            </a:r>
          </a:p>
          <a:p>
            <a:pPr algn="ctr" eaLnBrk="1" hangingPunct="1">
              <a:lnSpc>
                <a:spcPct val="100000"/>
              </a:lnSpc>
              <a:spcBef>
                <a:spcPct val="0"/>
              </a:spcBef>
              <a:buNone/>
            </a:pPr>
            <a:endParaRPr lang="en-US" altLang="zh-CN" sz="1800">
              <a:solidFill>
                <a:srgbClr val="262626"/>
              </a:solidFill>
              <a:latin typeface="Segoe UI" panose="020B0502040204020203" pitchFamily="34" charset="0"/>
              <a:cs typeface="Segoe UI" panose="020B0502040204020203" pitchFamily="34" charset="0"/>
              <a:sym typeface="Arial" panose="020B0604020202020204" pitchFamily="34" charset="0"/>
            </a:endParaRPr>
          </a:p>
          <a:p>
            <a:pPr algn="ctr" eaLnBrk="1" hangingPunct="1">
              <a:lnSpc>
                <a:spcPct val="100000"/>
              </a:lnSpc>
              <a:spcBef>
                <a:spcPct val="0"/>
              </a:spcBef>
              <a:buNone/>
            </a:pPr>
            <a:r>
              <a:rPr lang="en-US" altLang="zh-CN" sz="1800">
                <a:solidFill>
                  <a:srgbClr val="262626"/>
                </a:solidFill>
                <a:latin typeface="Segoe UI" panose="020B0502040204020203" pitchFamily="34" charset="0"/>
                <a:cs typeface="Segoe UI" panose="020B0502040204020203" pitchFamily="34" charset="0"/>
                <a:sym typeface="Arial" panose="020B0604020202020204" pitchFamily="34" charset="0"/>
              </a:rPr>
              <a:t>Source: University of California, SD</a:t>
            </a:r>
          </a:p>
        </p:txBody>
      </p:sp>
    </p:spTree>
    <p:extLst>
      <p:ext uri="{BB962C8B-B14F-4D97-AF65-F5344CB8AC3E}">
        <p14:creationId xmlns:p14="http://schemas.microsoft.com/office/powerpoint/2010/main" val="3409513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0">
            <a:extLst>
              <a:ext uri="{FF2B5EF4-FFF2-40B4-BE49-F238E27FC236}">
                <a16:creationId xmlns:a16="http://schemas.microsoft.com/office/drawing/2014/main" id="{20C121CB-D542-4275-8680-14717A7EAA36}"/>
              </a:ext>
            </a:extLst>
          </p:cNvPr>
          <p:cNvSpPr txBox="1">
            <a:spLocks noChangeArrowheads="1"/>
          </p:cNvSpPr>
          <p:nvPr/>
        </p:nvSpPr>
        <p:spPr bwMode="auto">
          <a:xfrm>
            <a:off x="145871" y="191909"/>
            <a:ext cx="107072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en-US" altLang="zh-CN" sz="2400" dirty="0">
                <a:solidFill>
                  <a:srgbClr val="262626"/>
                </a:solidFill>
                <a:latin typeface="Segoe UI" panose="020B0502040204020203" pitchFamily="34" charset="0"/>
                <a:cs typeface="Segoe UI" panose="020B0502040204020203" pitchFamily="34" charset="0"/>
                <a:sym typeface="Fira Sans" pitchFamily="2" charset="0"/>
              </a:rPr>
              <a:t>Design of two recommender system to compare difference in results</a:t>
            </a:r>
            <a:endParaRPr lang="zh-CN" altLang="en-US" sz="1400" dirty="0">
              <a:latin typeface="Segoe UI" panose="020B0502040204020203" pitchFamily="34" charset="0"/>
              <a:cs typeface="Segoe UI" panose="020B0502040204020203" pitchFamily="34" charset="0"/>
            </a:endParaRPr>
          </a:p>
        </p:txBody>
      </p:sp>
      <p:sp>
        <p:nvSpPr>
          <p:cNvPr id="5" name="矩形 1">
            <a:extLst>
              <a:ext uri="{FF2B5EF4-FFF2-40B4-BE49-F238E27FC236}">
                <a16:creationId xmlns:a16="http://schemas.microsoft.com/office/drawing/2014/main" id="{D0919176-98C6-4B8E-B810-A0B1D5D15982}"/>
              </a:ext>
            </a:extLst>
          </p:cNvPr>
          <p:cNvSpPr>
            <a:spLocks noChangeArrowheads="1"/>
          </p:cNvSpPr>
          <p:nvPr/>
        </p:nvSpPr>
        <p:spPr bwMode="auto">
          <a:xfrm>
            <a:off x="0" y="188913"/>
            <a:ext cx="144463" cy="463550"/>
          </a:xfrm>
          <a:prstGeom prst="rect">
            <a:avLst/>
          </a:prstGeom>
          <a:solidFill>
            <a:srgbClr val="FFCD33"/>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6" name="Pentagon 25">
            <a:extLst>
              <a:ext uri="{FF2B5EF4-FFF2-40B4-BE49-F238E27FC236}">
                <a16:creationId xmlns:a16="http://schemas.microsoft.com/office/drawing/2014/main" id="{22C3B652-89E3-4B26-8AF8-2AECA6FEBB08}"/>
              </a:ext>
            </a:extLst>
          </p:cNvPr>
          <p:cNvSpPr/>
          <p:nvPr/>
        </p:nvSpPr>
        <p:spPr bwMode="gray">
          <a:xfrm>
            <a:off x="518160" y="1108000"/>
            <a:ext cx="2482838" cy="424732"/>
          </a:xfrm>
          <a:prstGeom prst="homePlate">
            <a:avLst/>
          </a:prstGeom>
          <a:solidFill>
            <a:srgbClr val="FFCD33"/>
          </a:solidFill>
          <a:ln>
            <a:no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algn="ctr"/>
            <a:r>
              <a:rPr lang="en-US" sz="2000" b="1">
                <a:solidFill>
                  <a:sysClr val="windowText" lastClr="000000"/>
                </a:solidFill>
                <a:latin typeface="Segoe UI" panose="020B0502040204020203" pitchFamily="34" charset="0"/>
                <a:ea typeface="微软雅黑" panose="020B0503020204020204" pitchFamily="34" charset="-122"/>
                <a:cs typeface="Segoe UI" panose="020B0502040204020203" pitchFamily="34" charset="0"/>
              </a:rPr>
              <a:t>Objective</a:t>
            </a:r>
            <a:endParaRPr lang="en-US" b="1">
              <a:solidFill>
                <a:sysClr val="windowText" lastClr="000000"/>
              </a:solidFill>
              <a:latin typeface="Segoe UI" panose="020B0502040204020203" pitchFamily="34" charset="0"/>
              <a:cs typeface="Segoe UI" panose="020B0502040204020203" pitchFamily="34" charset="0"/>
            </a:endParaRPr>
          </a:p>
        </p:txBody>
      </p:sp>
      <p:sp>
        <p:nvSpPr>
          <p:cNvPr id="7" name="矩形 6">
            <a:extLst>
              <a:ext uri="{FF2B5EF4-FFF2-40B4-BE49-F238E27FC236}">
                <a16:creationId xmlns:a16="http://schemas.microsoft.com/office/drawing/2014/main" id="{85D3476C-7015-41E8-A8FA-28FCAD1601C1}"/>
              </a:ext>
            </a:extLst>
          </p:cNvPr>
          <p:cNvSpPr>
            <a:spLocks noChangeArrowheads="1"/>
          </p:cNvSpPr>
          <p:nvPr/>
        </p:nvSpPr>
        <p:spPr bwMode="auto">
          <a:xfrm>
            <a:off x="3089058" y="1108000"/>
            <a:ext cx="8756232" cy="4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buNone/>
            </a:pPr>
            <a:r>
              <a:rPr lang="en-US" sz="2000" dirty="0">
                <a:solidFill>
                  <a:srgbClr val="445469"/>
                </a:solidFill>
                <a:latin typeface="Segoe UI" panose="020B0502040204020203" pitchFamily="34" charset="0"/>
                <a:ea typeface="微软雅黑"/>
                <a:cs typeface="Segoe UI" panose="020B0502040204020203" pitchFamily="34" charset="0"/>
                <a:sym typeface="Arial" panose="020B0604020202020204" pitchFamily="34" charset="0"/>
              </a:rPr>
              <a:t>Identify whether fake reviews impact Amazon’s recommender system results</a:t>
            </a:r>
          </a:p>
        </p:txBody>
      </p:sp>
      <p:sp>
        <p:nvSpPr>
          <p:cNvPr id="8" name="Text Placeholder 3">
            <a:extLst>
              <a:ext uri="{FF2B5EF4-FFF2-40B4-BE49-F238E27FC236}">
                <a16:creationId xmlns:a16="http://schemas.microsoft.com/office/drawing/2014/main" id="{6196AB6B-9BA7-46BA-853F-4F7B487D03B8}"/>
              </a:ext>
            </a:extLst>
          </p:cNvPr>
          <p:cNvSpPr txBox="1">
            <a:spLocks/>
          </p:cNvSpPr>
          <p:nvPr/>
        </p:nvSpPr>
        <p:spPr bwMode="gray">
          <a:xfrm>
            <a:off x="3956419" y="4375995"/>
            <a:ext cx="7455752" cy="658257"/>
          </a:xfrm>
          <a:prstGeom prst="rect">
            <a:avLst/>
          </a:prstGeom>
        </p:spPr>
        <p:txBody>
          <a:bodyPr vert="horz" lIns="0" tIns="0" rIns="0" bIns="0" rtlCol="0">
            <a:noAutofit/>
          </a:bodyPr>
          <a:lstStyle/>
          <a:p>
            <a:pPr marL="171450" lvl="1" indent="-171450" defTabSz="1216025" eaLnBrk="1" hangingPunct="1">
              <a:lnSpc>
                <a:spcPct val="120000"/>
              </a:lnSpc>
              <a:spcBef>
                <a:spcPct val="20000"/>
              </a:spcBef>
              <a:buSzPct val="100000"/>
              <a:buFont typeface="Arial" panose="020B0604020202020204" pitchFamily="34" charset="0"/>
              <a:buChar char="•"/>
              <a:defRPr/>
            </a:pPr>
            <a:r>
              <a:rPr lang="en-US" sz="1600" dirty="0">
                <a:solidFill>
                  <a:srgbClr val="445469"/>
                </a:solidFill>
                <a:latin typeface="Segoe UI" panose="020B0502040204020203" pitchFamily="34" charset="0"/>
                <a:ea typeface="微软雅黑"/>
                <a:cs typeface="Segoe UI" panose="020B0502040204020203" pitchFamily="34" charset="0"/>
              </a:rPr>
              <a:t>Apply the same recommender system built in step one to the dataset containing only reviews classified as genuine (non-fake) from fake detection model</a:t>
            </a:r>
          </a:p>
        </p:txBody>
      </p:sp>
      <p:sp>
        <p:nvSpPr>
          <p:cNvPr id="9" name="Text Placeholder 3">
            <a:extLst>
              <a:ext uri="{FF2B5EF4-FFF2-40B4-BE49-F238E27FC236}">
                <a16:creationId xmlns:a16="http://schemas.microsoft.com/office/drawing/2014/main" id="{8BE6BDAC-F7BC-4CC9-981F-D96AD14E5555}"/>
              </a:ext>
            </a:extLst>
          </p:cNvPr>
          <p:cNvSpPr txBox="1">
            <a:spLocks/>
          </p:cNvSpPr>
          <p:nvPr/>
        </p:nvSpPr>
        <p:spPr bwMode="gray">
          <a:xfrm>
            <a:off x="3956419" y="2083397"/>
            <a:ext cx="8763000" cy="658257"/>
          </a:xfrm>
          <a:prstGeom prst="rect">
            <a:avLst/>
          </a:prstGeom>
        </p:spPr>
        <p:txBody>
          <a:bodyPr vert="horz" lIns="0" tIns="0" rIns="0" bIns="0" rtlCol="0">
            <a:noAutofit/>
          </a:bodyPr>
          <a:lstStyle/>
          <a:p>
            <a:pPr marL="171450" lvl="1" indent="-171450" defTabSz="1216025" eaLnBrk="1" hangingPunct="1">
              <a:lnSpc>
                <a:spcPct val="120000"/>
              </a:lnSpc>
              <a:spcBef>
                <a:spcPct val="20000"/>
              </a:spcBef>
              <a:buSzPct val="100000"/>
              <a:buFont typeface="Arial" panose="020B0604020202020204" pitchFamily="34" charset="0"/>
              <a:buChar char="•"/>
              <a:defRPr/>
            </a:pPr>
            <a:r>
              <a:rPr lang="en-US" sz="1600" dirty="0">
                <a:solidFill>
                  <a:srgbClr val="445469"/>
                </a:solidFill>
                <a:latin typeface="Segoe UI" panose="020B0502040204020203" pitchFamily="34" charset="0"/>
                <a:ea typeface="微软雅黑"/>
                <a:cs typeface="Segoe UI" panose="020B0502040204020203" pitchFamily="34" charset="0"/>
              </a:rPr>
              <a:t>Build a baseline recommender system with data on all reviews </a:t>
            </a:r>
          </a:p>
          <a:p>
            <a:pPr marL="171450" lvl="1" indent="-171450" defTabSz="1216025" eaLnBrk="1" hangingPunct="1">
              <a:lnSpc>
                <a:spcPct val="120000"/>
              </a:lnSpc>
              <a:spcBef>
                <a:spcPct val="20000"/>
              </a:spcBef>
              <a:buSzPct val="100000"/>
              <a:buFont typeface="Arial" panose="020B0604020202020204" pitchFamily="34" charset="0"/>
              <a:buChar char="•"/>
              <a:defRPr/>
            </a:pPr>
            <a:r>
              <a:rPr lang="en-US" sz="1600" dirty="0">
                <a:solidFill>
                  <a:srgbClr val="445469"/>
                </a:solidFill>
                <a:latin typeface="Segoe UI" panose="020B0502040204020203" pitchFamily="34" charset="0"/>
                <a:ea typeface="微软雅黑"/>
                <a:cs typeface="Segoe UI" panose="020B0502040204020203" pitchFamily="34" charset="0"/>
              </a:rPr>
              <a:t>Optimize and fit recommender system to all reviews dataset</a:t>
            </a:r>
          </a:p>
          <a:p>
            <a:pPr marL="171450" lvl="1" indent="-171450" defTabSz="1216025" eaLnBrk="1" hangingPunct="1">
              <a:lnSpc>
                <a:spcPct val="120000"/>
              </a:lnSpc>
              <a:spcBef>
                <a:spcPct val="20000"/>
              </a:spcBef>
              <a:buSzPct val="100000"/>
              <a:buFont typeface="Arial" panose="020B0604020202020204" pitchFamily="34" charset="0"/>
              <a:buChar char="•"/>
              <a:defRPr/>
            </a:pPr>
            <a:endParaRPr lang="en-US" sz="1600" dirty="0">
              <a:solidFill>
                <a:srgbClr val="445469"/>
              </a:solidFill>
              <a:latin typeface="Segoe UI" panose="020B0502040204020203" pitchFamily="34" charset="0"/>
              <a:ea typeface="微软雅黑"/>
              <a:cs typeface="Segoe UI" panose="020B0502040204020203" pitchFamily="34" charset="0"/>
            </a:endParaRPr>
          </a:p>
        </p:txBody>
      </p:sp>
      <p:sp>
        <p:nvSpPr>
          <p:cNvPr id="10" name="Text Placeholder 3">
            <a:extLst>
              <a:ext uri="{FF2B5EF4-FFF2-40B4-BE49-F238E27FC236}">
                <a16:creationId xmlns:a16="http://schemas.microsoft.com/office/drawing/2014/main" id="{F90B619E-213B-4A57-ABC0-B9337A46F69C}"/>
              </a:ext>
            </a:extLst>
          </p:cNvPr>
          <p:cNvSpPr txBox="1">
            <a:spLocks/>
          </p:cNvSpPr>
          <p:nvPr/>
        </p:nvSpPr>
        <p:spPr bwMode="gray">
          <a:xfrm>
            <a:off x="3956419" y="3261130"/>
            <a:ext cx="8051800" cy="658257"/>
          </a:xfrm>
          <a:prstGeom prst="rect">
            <a:avLst/>
          </a:prstGeom>
        </p:spPr>
        <p:txBody>
          <a:bodyPr vert="horz" lIns="0" tIns="0" rIns="0" bIns="0" rtlCol="0">
            <a:noAutofit/>
          </a:bodyPr>
          <a:lstStyle/>
          <a:p>
            <a:pPr marL="171450" lvl="1" indent="-171450" defTabSz="1216025" eaLnBrk="1" hangingPunct="1">
              <a:lnSpc>
                <a:spcPct val="120000"/>
              </a:lnSpc>
              <a:spcBef>
                <a:spcPct val="20000"/>
              </a:spcBef>
              <a:buSzPct val="100000"/>
              <a:buFont typeface="Arial" panose="020B0604020202020204" pitchFamily="34" charset="0"/>
              <a:buChar char="•"/>
              <a:defRPr/>
            </a:pPr>
            <a:r>
              <a:rPr lang="en-US" sz="1600" dirty="0">
                <a:solidFill>
                  <a:srgbClr val="445469"/>
                </a:solidFill>
                <a:latin typeface="Segoe UI" panose="020B0502040204020203" pitchFamily="34" charset="0"/>
                <a:ea typeface="微软雅黑"/>
                <a:cs typeface="Segoe UI" panose="020B0502040204020203" pitchFamily="34" charset="0"/>
              </a:rPr>
              <a:t>Apply our fake review detection model to the entire dataset</a:t>
            </a:r>
          </a:p>
          <a:p>
            <a:pPr marL="171450" lvl="1" indent="-171450" defTabSz="1216025" eaLnBrk="1" hangingPunct="1">
              <a:lnSpc>
                <a:spcPct val="120000"/>
              </a:lnSpc>
              <a:spcBef>
                <a:spcPct val="20000"/>
              </a:spcBef>
              <a:buSzPct val="100000"/>
              <a:buFont typeface="Arial" panose="020B0604020202020204" pitchFamily="34" charset="0"/>
              <a:buChar char="•"/>
              <a:defRPr/>
            </a:pPr>
            <a:r>
              <a:rPr lang="en-US" sz="1600" dirty="0">
                <a:solidFill>
                  <a:srgbClr val="445469"/>
                </a:solidFill>
                <a:latin typeface="Segoe UI" panose="020B0502040204020203" pitchFamily="34" charset="0"/>
                <a:ea typeface="微软雅黑"/>
                <a:cs typeface="Segoe UI" panose="020B0502040204020203" pitchFamily="34" charset="0"/>
              </a:rPr>
              <a:t>Filter out reviews predicted as fake, keeping only the genuine ones</a:t>
            </a:r>
          </a:p>
        </p:txBody>
      </p:sp>
      <p:sp>
        <p:nvSpPr>
          <p:cNvPr id="11" name="Text Placeholder 3">
            <a:extLst>
              <a:ext uri="{FF2B5EF4-FFF2-40B4-BE49-F238E27FC236}">
                <a16:creationId xmlns:a16="http://schemas.microsoft.com/office/drawing/2014/main" id="{5B39D865-CE75-405B-A26A-F0BC5F535119}"/>
              </a:ext>
            </a:extLst>
          </p:cNvPr>
          <p:cNvSpPr txBox="1">
            <a:spLocks/>
          </p:cNvSpPr>
          <p:nvPr/>
        </p:nvSpPr>
        <p:spPr bwMode="gray">
          <a:xfrm>
            <a:off x="3956419" y="5456193"/>
            <a:ext cx="7455752" cy="658257"/>
          </a:xfrm>
          <a:prstGeom prst="rect">
            <a:avLst/>
          </a:prstGeom>
        </p:spPr>
        <p:txBody>
          <a:bodyPr vert="horz" lIns="0" tIns="0" rIns="0" bIns="0" rtlCol="0">
            <a:noAutofit/>
          </a:bodyPr>
          <a:lstStyle/>
          <a:p>
            <a:pPr marL="171450" lvl="1" indent="-171450" defTabSz="1216025" eaLnBrk="1" hangingPunct="1">
              <a:lnSpc>
                <a:spcPct val="120000"/>
              </a:lnSpc>
              <a:spcBef>
                <a:spcPct val="20000"/>
              </a:spcBef>
              <a:buSzPct val="100000"/>
              <a:buFont typeface="Arial" panose="020B0604020202020204" pitchFamily="34" charset="0"/>
              <a:buChar char="•"/>
              <a:defRPr/>
            </a:pPr>
            <a:r>
              <a:rPr lang="en-US" sz="1600" dirty="0">
                <a:solidFill>
                  <a:srgbClr val="445469"/>
                </a:solidFill>
                <a:latin typeface="Segoe UI" panose="020B0502040204020203" pitchFamily="34" charset="0"/>
                <a:ea typeface="微软雅黑"/>
                <a:cs typeface="Segoe UI" panose="020B0502040204020203" pitchFamily="34" charset="0"/>
              </a:rPr>
              <a:t>Predict recommendations for customers using both recommender systems</a:t>
            </a:r>
          </a:p>
          <a:p>
            <a:pPr marL="171450" lvl="1" indent="-171450" defTabSz="1216025" eaLnBrk="1" hangingPunct="1">
              <a:lnSpc>
                <a:spcPct val="120000"/>
              </a:lnSpc>
              <a:spcBef>
                <a:spcPct val="20000"/>
              </a:spcBef>
              <a:buSzPct val="100000"/>
              <a:buFont typeface="Arial" panose="020B0604020202020204" pitchFamily="34" charset="0"/>
              <a:buChar char="•"/>
              <a:defRPr/>
            </a:pPr>
            <a:r>
              <a:rPr lang="en-US" sz="1600" dirty="0">
                <a:solidFill>
                  <a:srgbClr val="445469"/>
                </a:solidFill>
                <a:latin typeface="Segoe UI" panose="020B0502040204020203" pitchFamily="34" charset="0"/>
                <a:ea typeface="微软雅黑"/>
                <a:cs typeface="Segoe UI" panose="020B0502040204020203" pitchFamily="34" charset="0"/>
              </a:rPr>
              <a:t>Compare output of baseline recommender system with one using filtered data</a:t>
            </a:r>
          </a:p>
        </p:txBody>
      </p:sp>
      <p:sp>
        <p:nvSpPr>
          <p:cNvPr id="12" name="AutoShape 3">
            <a:extLst>
              <a:ext uri="{FF2B5EF4-FFF2-40B4-BE49-F238E27FC236}">
                <a16:creationId xmlns:a16="http://schemas.microsoft.com/office/drawing/2014/main" id="{7AA02596-DC2D-4BD1-A762-F0FC62EF667D}"/>
              </a:ext>
            </a:extLst>
          </p:cNvPr>
          <p:cNvSpPr>
            <a:spLocks noChangeArrowheads="1"/>
          </p:cNvSpPr>
          <p:nvPr/>
        </p:nvSpPr>
        <p:spPr bwMode="auto">
          <a:xfrm rot="5400000">
            <a:off x="1254968" y="2355377"/>
            <a:ext cx="1097280" cy="2570898"/>
          </a:xfrm>
          <a:prstGeom prst="chevron">
            <a:avLst>
              <a:gd name="adj" fmla="val 25000"/>
            </a:avLst>
          </a:prstGeom>
          <a:solidFill>
            <a:srgbClr val="FFC000"/>
          </a:solidFill>
          <a:ln w="6350" algn="ctr">
            <a:noFill/>
            <a:miter lim="800000"/>
            <a:headEnd/>
            <a:tailEnd/>
          </a:ln>
        </p:spPr>
        <p:txBody>
          <a:bodyPr rot="10800000" vert="eaVert" lIns="88900" tIns="88900" rIns="88900" bIns="88900" anchor="ctr"/>
          <a:lstStyle/>
          <a:p>
            <a:pPr algn="ctr">
              <a:defRPr/>
            </a:pPr>
            <a:r>
              <a:rPr lang="en-US" b="1" dirty="0">
                <a:solidFill>
                  <a:sysClr val="windowText" lastClr="000000"/>
                </a:solidFill>
                <a:latin typeface="Segoe UI" panose="020B0502040204020203" pitchFamily="34" charset="0"/>
                <a:ea typeface="ＭＳ Ｐゴシック" pitchFamily="50" charset="-128"/>
                <a:cs typeface="Segoe UI" panose="020B0502040204020203" pitchFamily="34" charset="0"/>
              </a:rPr>
              <a:t>Filter Fake Reviews</a:t>
            </a:r>
          </a:p>
        </p:txBody>
      </p:sp>
      <p:sp>
        <p:nvSpPr>
          <p:cNvPr id="13" name="AutoShape 3">
            <a:extLst>
              <a:ext uri="{FF2B5EF4-FFF2-40B4-BE49-F238E27FC236}">
                <a16:creationId xmlns:a16="http://schemas.microsoft.com/office/drawing/2014/main" id="{2B61B47E-7137-4C5A-A283-6DBD862CFAA3}"/>
              </a:ext>
            </a:extLst>
          </p:cNvPr>
          <p:cNvSpPr>
            <a:spLocks noChangeArrowheads="1"/>
          </p:cNvSpPr>
          <p:nvPr/>
        </p:nvSpPr>
        <p:spPr bwMode="auto">
          <a:xfrm rot="5400000">
            <a:off x="1254969" y="1217822"/>
            <a:ext cx="1097280" cy="2570898"/>
          </a:xfrm>
          <a:prstGeom prst="chevron">
            <a:avLst>
              <a:gd name="adj" fmla="val 25000"/>
            </a:avLst>
          </a:prstGeom>
          <a:solidFill>
            <a:srgbClr val="FFC000"/>
          </a:solidFill>
          <a:ln w="6350" algn="ctr">
            <a:noFill/>
            <a:miter lim="800000"/>
            <a:headEnd/>
            <a:tailEnd/>
          </a:ln>
        </p:spPr>
        <p:txBody>
          <a:bodyPr rot="10800000" vert="eaVert" lIns="88900" tIns="88900" rIns="88900" bIns="88900" anchor="ctr"/>
          <a:lstStyle/>
          <a:p>
            <a:pPr algn="ctr">
              <a:defRPr/>
            </a:pPr>
            <a:r>
              <a:rPr lang="en-US" b="1" dirty="0">
                <a:solidFill>
                  <a:sysClr val="windowText" lastClr="000000"/>
                </a:solidFill>
                <a:latin typeface="Segoe UI" panose="020B0502040204020203" pitchFamily="34" charset="0"/>
                <a:ea typeface="ＭＳ Ｐゴシック" pitchFamily="50" charset="-128"/>
                <a:cs typeface="Segoe UI" panose="020B0502040204020203" pitchFamily="34" charset="0"/>
              </a:rPr>
              <a:t>All Reviews Recommender System</a:t>
            </a:r>
          </a:p>
        </p:txBody>
      </p:sp>
      <p:sp>
        <p:nvSpPr>
          <p:cNvPr id="14" name="AutoShape 3">
            <a:extLst>
              <a:ext uri="{FF2B5EF4-FFF2-40B4-BE49-F238E27FC236}">
                <a16:creationId xmlns:a16="http://schemas.microsoft.com/office/drawing/2014/main" id="{F272C40F-F2CD-46ED-803E-5D9F7A3B7334}"/>
              </a:ext>
            </a:extLst>
          </p:cNvPr>
          <p:cNvSpPr>
            <a:spLocks noChangeArrowheads="1"/>
          </p:cNvSpPr>
          <p:nvPr/>
        </p:nvSpPr>
        <p:spPr bwMode="auto">
          <a:xfrm rot="5400000">
            <a:off x="1254968" y="3492932"/>
            <a:ext cx="1097280" cy="2570898"/>
          </a:xfrm>
          <a:prstGeom prst="chevron">
            <a:avLst>
              <a:gd name="adj" fmla="val 25000"/>
            </a:avLst>
          </a:prstGeom>
          <a:solidFill>
            <a:srgbClr val="FFC000"/>
          </a:solidFill>
          <a:ln w="6350" algn="ctr">
            <a:noFill/>
            <a:miter lim="800000"/>
            <a:headEnd/>
            <a:tailEnd/>
          </a:ln>
        </p:spPr>
        <p:txBody>
          <a:bodyPr rot="10800000" vert="eaVert" lIns="88900" tIns="88900" rIns="88900" bIns="88900" anchor="ctr"/>
          <a:lstStyle/>
          <a:p>
            <a:pPr algn="ctr">
              <a:defRPr/>
            </a:pPr>
            <a:r>
              <a:rPr lang="en-US" b="1" dirty="0">
                <a:solidFill>
                  <a:sysClr val="windowText" lastClr="000000"/>
                </a:solidFill>
                <a:latin typeface="Segoe UI" panose="020B0502040204020203" pitchFamily="34" charset="0"/>
                <a:ea typeface="ＭＳ Ｐゴシック" pitchFamily="50" charset="-128"/>
                <a:cs typeface="Segoe UI" panose="020B0502040204020203" pitchFamily="34" charset="0"/>
              </a:rPr>
              <a:t>Genuine Reviews</a:t>
            </a:r>
          </a:p>
          <a:p>
            <a:pPr algn="ctr">
              <a:defRPr/>
            </a:pPr>
            <a:r>
              <a:rPr lang="en-US" b="1" dirty="0">
                <a:solidFill>
                  <a:sysClr val="windowText" lastClr="000000"/>
                </a:solidFill>
                <a:latin typeface="Segoe UI" panose="020B0502040204020203" pitchFamily="34" charset="0"/>
                <a:ea typeface="ＭＳ Ｐゴシック" pitchFamily="50" charset="-128"/>
                <a:cs typeface="Segoe UI" panose="020B0502040204020203" pitchFamily="34" charset="0"/>
              </a:rPr>
              <a:t>Recommender System </a:t>
            </a:r>
          </a:p>
        </p:txBody>
      </p:sp>
      <p:sp>
        <p:nvSpPr>
          <p:cNvPr id="15" name="AutoShape 3">
            <a:extLst>
              <a:ext uri="{FF2B5EF4-FFF2-40B4-BE49-F238E27FC236}">
                <a16:creationId xmlns:a16="http://schemas.microsoft.com/office/drawing/2014/main" id="{B016BC02-33E6-464B-B303-D6CFC28D8A3A}"/>
              </a:ext>
            </a:extLst>
          </p:cNvPr>
          <p:cNvSpPr>
            <a:spLocks noChangeArrowheads="1"/>
          </p:cNvSpPr>
          <p:nvPr/>
        </p:nvSpPr>
        <p:spPr bwMode="auto">
          <a:xfrm rot="5400000">
            <a:off x="1254968" y="4630487"/>
            <a:ext cx="1097280" cy="2570898"/>
          </a:xfrm>
          <a:prstGeom prst="chevron">
            <a:avLst>
              <a:gd name="adj" fmla="val 25000"/>
            </a:avLst>
          </a:prstGeom>
          <a:solidFill>
            <a:srgbClr val="FFC000"/>
          </a:solidFill>
          <a:ln w="6350" algn="ctr">
            <a:noFill/>
            <a:miter lim="800000"/>
            <a:headEnd/>
            <a:tailEnd/>
          </a:ln>
        </p:spPr>
        <p:txBody>
          <a:bodyPr rot="10800000" vert="eaVert" lIns="88900" tIns="88900" rIns="88900" bIns="88900" anchor="ctr"/>
          <a:lstStyle/>
          <a:p>
            <a:pPr algn="ctr">
              <a:defRPr/>
            </a:pPr>
            <a:r>
              <a:rPr lang="en-US" b="1" dirty="0">
                <a:solidFill>
                  <a:sysClr val="windowText" lastClr="000000"/>
                </a:solidFill>
                <a:latin typeface="Segoe UI" panose="020B0502040204020203" pitchFamily="34" charset="0"/>
                <a:ea typeface="ＭＳ Ｐゴシック" pitchFamily="50" charset="-128"/>
                <a:cs typeface="Segoe UI" panose="020B0502040204020203" pitchFamily="34" charset="0"/>
              </a:rPr>
              <a:t>Results Comparison</a:t>
            </a:r>
          </a:p>
        </p:txBody>
      </p:sp>
    </p:spTree>
    <p:extLst>
      <p:ext uri="{BB962C8B-B14F-4D97-AF65-F5344CB8AC3E}">
        <p14:creationId xmlns:p14="http://schemas.microsoft.com/office/powerpoint/2010/main" val="2297783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矩形 1">
            <a:extLst>
              <a:ext uri="{FF2B5EF4-FFF2-40B4-BE49-F238E27FC236}">
                <a16:creationId xmlns:a16="http://schemas.microsoft.com/office/drawing/2014/main" id="{0F48C2BD-9B09-4814-B6BE-C7AE89C3678F}"/>
              </a:ext>
            </a:extLst>
          </p:cNvPr>
          <p:cNvSpPr>
            <a:spLocks noChangeArrowheads="1"/>
          </p:cNvSpPr>
          <p:nvPr/>
        </p:nvSpPr>
        <p:spPr bwMode="auto">
          <a:xfrm>
            <a:off x="0" y="0"/>
            <a:ext cx="12192000" cy="890588"/>
          </a:xfrm>
          <a:prstGeom prst="rect">
            <a:avLst/>
          </a:prstGeom>
          <a:solidFill>
            <a:srgbClr val="231F2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Segoe UI" panose="020B0502040204020203" pitchFamily="34" charset="0"/>
              <a:cs typeface="Segoe UI" panose="020B0502040204020203" pitchFamily="34" charset="0"/>
              <a:sym typeface="宋体" panose="02010600030101010101" pitchFamily="2" charset="-122"/>
            </a:endParaRPr>
          </a:p>
        </p:txBody>
      </p:sp>
      <p:sp>
        <p:nvSpPr>
          <p:cNvPr id="44035" name="文本框 2">
            <a:extLst>
              <a:ext uri="{FF2B5EF4-FFF2-40B4-BE49-F238E27FC236}">
                <a16:creationId xmlns:a16="http://schemas.microsoft.com/office/drawing/2014/main" id="{6C2976BB-9AAC-4540-8669-BB87B5C27B4E}"/>
              </a:ext>
            </a:extLst>
          </p:cNvPr>
          <p:cNvSpPr>
            <a:spLocks noChangeArrowheads="1"/>
          </p:cNvSpPr>
          <p:nvPr/>
        </p:nvSpPr>
        <p:spPr bwMode="auto">
          <a:xfrm>
            <a:off x="-314325" y="122238"/>
            <a:ext cx="1203959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None/>
            </a:pPr>
            <a:r>
              <a:rPr lang="en-US" altLang="zh-CN" dirty="0">
                <a:solidFill>
                  <a:schemeClr val="bg1"/>
                </a:solidFill>
                <a:latin typeface="Segoe UI" panose="020B0502040204020203" pitchFamily="34" charset="0"/>
                <a:cs typeface="Segoe UI" panose="020B0502040204020203" pitchFamily="34" charset="0"/>
                <a:sym typeface="Fira Sans" pitchFamily="2" charset="0"/>
              </a:rPr>
              <a:t>Number of Ratings per Product and Customer</a:t>
            </a:r>
            <a:endParaRPr lang="zh-CN" altLang="en-US" dirty="0">
              <a:solidFill>
                <a:schemeClr val="bg1"/>
              </a:solidFill>
              <a:latin typeface="Segoe UI" panose="020B0502040204020203" pitchFamily="34" charset="0"/>
              <a:cs typeface="Segoe UI" panose="020B0502040204020203" pitchFamily="34" charset="0"/>
              <a:sym typeface="Fira Sans" pitchFamily="2" charset="0"/>
            </a:endParaRPr>
          </a:p>
        </p:txBody>
      </p:sp>
      <p:sp>
        <p:nvSpPr>
          <p:cNvPr id="2" name="Rectangle 2">
            <a:extLst>
              <a:ext uri="{FF2B5EF4-FFF2-40B4-BE49-F238E27FC236}">
                <a16:creationId xmlns:a16="http://schemas.microsoft.com/office/drawing/2014/main" id="{0E605A35-C1D9-4130-BBC3-4ADEAE10F106}"/>
              </a:ext>
            </a:extLst>
          </p:cNvPr>
          <p:cNvSpPr>
            <a:spLocks noChangeArrowheads="1"/>
          </p:cNvSpPr>
          <p:nvPr/>
        </p:nvSpPr>
        <p:spPr bwMode="auto">
          <a:xfrm>
            <a:off x="381000" y="24955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6">
            <a:extLst>
              <a:ext uri="{FF2B5EF4-FFF2-40B4-BE49-F238E27FC236}">
                <a16:creationId xmlns:a16="http://schemas.microsoft.com/office/drawing/2014/main" id="{401F09FF-6622-4376-8AD8-322D621AC983}"/>
              </a:ext>
            </a:extLst>
          </p:cNvPr>
          <p:cNvSpPr>
            <a:spLocks noChangeArrowheads="1"/>
          </p:cNvSpPr>
          <p:nvPr/>
        </p:nvSpPr>
        <p:spPr bwMode="auto">
          <a:xfrm>
            <a:off x="0" y="-3780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9" name="Picture 13">
            <a:extLst>
              <a:ext uri="{FF2B5EF4-FFF2-40B4-BE49-F238E27FC236}">
                <a16:creationId xmlns:a16="http://schemas.microsoft.com/office/drawing/2014/main" id="{93ECE559-4CED-477B-8CB0-81B95EDBB7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847" y="1548200"/>
            <a:ext cx="4793677" cy="247965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ABE419A9-5918-4302-8EE1-6D006A067C1A}"/>
              </a:ext>
            </a:extLst>
          </p:cNvPr>
          <p:cNvSpPr/>
          <p:nvPr/>
        </p:nvSpPr>
        <p:spPr>
          <a:xfrm>
            <a:off x="381000" y="3946400"/>
            <a:ext cx="5715000" cy="1690014"/>
          </a:xfrm>
          <a:prstGeom prst="rect">
            <a:avLst/>
          </a:prstGeom>
        </p:spPr>
        <p:txBody>
          <a:bodyPr wrap="square">
            <a:spAutoFit/>
          </a:bodyPr>
          <a:lstStyle/>
          <a:p>
            <a:pPr marL="171450" lvl="1" indent="-171450" defTabSz="1216025" eaLnBrk="1" hangingPunct="1">
              <a:lnSpc>
                <a:spcPct val="120000"/>
              </a:lnSpc>
              <a:spcBef>
                <a:spcPct val="20000"/>
              </a:spcBef>
              <a:buSzPct val="100000"/>
              <a:buFont typeface="Arial" panose="020B0604020202020204" pitchFamily="34" charset="0"/>
              <a:buChar char="•"/>
              <a:defRPr/>
            </a:pPr>
            <a:endParaRPr lang="en-US" sz="1600" dirty="0">
              <a:solidFill>
                <a:srgbClr val="445469"/>
              </a:solidFill>
              <a:latin typeface="Segoe UI" panose="020B0502040204020203" pitchFamily="34" charset="0"/>
              <a:ea typeface="微软雅黑"/>
              <a:cs typeface="Segoe UI" panose="020B0502040204020203" pitchFamily="34" charset="0"/>
            </a:endParaRPr>
          </a:p>
          <a:p>
            <a:pPr marL="171450" lvl="1" indent="-171450" defTabSz="1216025" eaLnBrk="1" hangingPunct="1">
              <a:lnSpc>
                <a:spcPct val="120000"/>
              </a:lnSpc>
              <a:spcBef>
                <a:spcPct val="20000"/>
              </a:spcBef>
              <a:buSzPct val="100000"/>
              <a:buFont typeface="Arial" panose="020B0604020202020204" pitchFamily="34" charset="0"/>
              <a:buChar char="•"/>
              <a:defRPr/>
            </a:pPr>
            <a:r>
              <a:rPr lang="en-US" sz="1600" dirty="0">
                <a:solidFill>
                  <a:srgbClr val="445469"/>
                </a:solidFill>
                <a:latin typeface="Segoe UI" panose="020B0502040204020203" pitchFamily="34" charset="0"/>
                <a:ea typeface="微软雅黑"/>
                <a:cs typeface="Segoe UI" panose="020B0502040204020203" pitchFamily="34" charset="0"/>
              </a:rPr>
              <a:t>Maximum reviews per product is 6,148; Median is 9</a:t>
            </a:r>
          </a:p>
          <a:p>
            <a:pPr marL="171450" lvl="1" indent="-171450" defTabSz="1216025" eaLnBrk="1" hangingPunct="1">
              <a:lnSpc>
                <a:spcPct val="120000"/>
              </a:lnSpc>
              <a:spcBef>
                <a:spcPct val="20000"/>
              </a:spcBef>
              <a:buSzPct val="100000"/>
              <a:buFont typeface="Arial" panose="020B0604020202020204" pitchFamily="34" charset="0"/>
              <a:buChar char="•"/>
              <a:defRPr/>
            </a:pPr>
            <a:r>
              <a:rPr lang="en-US" sz="1600" dirty="0">
                <a:solidFill>
                  <a:srgbClr val="445469"/>
                </a:solidFill>
                <a:latin typeface="Segoe UI" panose="020B0502040204020203" pitchFamily="34" charset="0"/>
                <a:ea typeface="微软雅黑"/>
                <a:cs typeface="Segoe UI" panose="020B0502040204020203" pitchFamily="34" charset="0"/>
              </a:rPr>
              <a:t>Filtered data to include top 25% percentile of products, which are </a:t>
            </a:r>
            <a:r>
              <a:rPr lang="en-US" sz="1600">
                <a:solidFill>
                  <a:srgbClr val="445469"/>
                </a:solidFill>
                <a:latin typeface="Segoe UI" panose="020B0502040204020203" pitchFamily="34" charset="0"/>
                <a:ea typeface="微软雅黑"/>
                <a:cs typeface="Segoe UI" panose="020B0502040204020203" pitchFamily="34" charset="0"/>
              </a:rPr>
              <a:t>the </a:t>
            </a:r>
            <a:r>
              <a:rPr lang="en-US" sz="1600" dirty="0">
                <a:solidFill>
                  <a:srgbClr val="445469"/>
                </a:solidFill>
                <a:latin typeface="Segoe UI" panose="020B0502040204020203" pitchFamily="34" charset="0"/>
                <a:ea typeface="微软雅黑"/>
                <a:cs typeface="Segoe UI" panose="020B0502040204020203" pitchFamily="34" charset="0"/>
              </a:rPr>
              <a:t>products with more than 30 ratings</a:t>
            </a:r>
          </a:p>
          <a:p>
            <a:pPr marL="171450" lvl="1" indent="-171450" defTabSz="1216025" eaLnBrk="1" hangingPunct="1">
              <a:lnSpc>
                <a:spcPct val="120000"/>
              </a:lnSpc>
              <a:spcBef>
                <a:spcPct val="20000"/>
              </a:spcBef>
              <a:buSzPct val="100000"/>
              <a:buFont typeface="Arial" panose="020B0604020202020204" pitchFamily="34" charset="0"/>
              <a:buChar char="•"/>
              <a:defRPr/>
            </a:pPr>
            <a:r>
              <a:rPr lang="en-US" sz="1600" dirty="0">
                <a:solidFill>
                  <a:srgbClr val="445469"/>
                </a:solidFill>
                <a:latin typeface="Segoe UI" panose="020B0502040204020203" pitchFamily="34" charset="0"/>
                <a:ea typeface="微软雅黑"/>
                <a:cs typeface="Segoe UI" panose="020B0502040204020203" pitchFamily="34" charset="0"/>
              </a:rPr>
              <a:t>Filtered only a small portion of the total reviews (14% less)</a:t>
            </a:r>
          </a:p>
        </p:txBody>
      </p:sp>
      <p:pic>
        <p:nvPicPr>
          <p:cNvPr id="19" name="Picture 18">
            <a:extLst>
              <a:ext uri="{FF2B5EF4-FFF2-40B4-BE49-F238E27FC236}">
                <a16:creationId xmlns:a16="http://schemas.microsoft.com/office/drawing/2014/main" id="{8053A213-4870-465A-8933-9608D83259C2}"/>
              </a:ext>
            </a:extLst>
          </p:cNvPr>
          <p:cNvPicPr/>
          <p:nvPr/>
        </p:nvPicPr>
        <p:blipFill>
          <a:blip r:embed="rId4">
            <a:extLst>
              <a:ext uri="{28A0092B-C50C-407E-A947-70E740481C1C}">
                <a14:useLocalDpi xmlns:a14="http://schemas.microsoft.com/office/drawing/2010/main" val="0"/>
              </a:ext>
            </a:extLst>
          </a:blip>
          <a:stretch>
            <a:fillRect/>
          </a:stretch>
        </p:blipFill>
        <p:spPr>
          <a:xfrm>
            <a:off x="6848477" y="1501900"/>
            <a:ext cx="4876799" cy="2557522"/>
          </a:xfrm>
          <a:prstGeom prst="rect">
            <a:avLst/>
          </a:prstGeom>
        </p:spPr>
      </p:pic>
      <p:sp>
        <p:nvSpPr>
          <p:cNvPr id="15" name="Rectangle 14">
            <a:extLst>
              <a:ext uri="{FF2B5EF4-FFF2-40B4-BE49-F238E27FC236}">
                <a16:creationId xmlns:a16="http://schemas.microsoft.com/office/drawing/2014/main" id="{763A6950-70FB-49D5-A423-963553DB4D4D}"/>
              </a:ext>
            </a:extLst>
          </p:cNvPr>
          <p:cNvSpPr/>
          <p:nvPr/>
        </p:nvSpPr>
        <p:spPr>
          <a:xfrm>
            <a:off x="1239938" y="1178868"/>
            <a:ext cx="6096000" cy="369332"/>
          </a:xfrm>
          <a:prstGeom prst="rect">
            <a:avLst/>
          </a:prstGeom>
        </p:spPr>
        <p:txBody>
          <a:bodyPr>
            <a:spAutoFit/>
          </a:bodyPr>
          <a:lstStyle/>
          <a:p>
            <a:r>
              <a:rPr lang="en-US" b="1" dirty="0"/>
              <a:t>Distribution of Product Reviews</a:t>
            </a:r>
          </a:p>
        </p:txBody>
      </p:sp>
      <p:sp>
        <p:nvSpPr>
          <p:cNvPr id="23" name="Rectangle 22">
            <a:extLst>
              <a:ext uri="{FF2B5EF4-FFF2-40B4-BE49-F238E27FC236}">
                <a16:creationId xmlns:a16="http://schemas.microsoft.com/office/drawing/2014/main" id="{6151FDB1-2A4A-4EBF-AEC7-047A178C91FD}"/>
              </a:ext>
            </a:extLst>
          </p:cNvPr>
          <p:cNvSpPr/>
          <p:nvPr/>
        </p:nvSpPr>
        <p:spPr>
          <a:xfrm>
            <a:off x="7696201" y="1077010"/>
            <a:ext cx="4876799" cy="369332"/>
          </a:xfrm>
          <a:prstGeom prst="rect">
            <a:avLst/>
          </a:prstGeom>
        </p:spPr>
        <p:txBody>
          <a:bodyPr wrap="square">
            <a:spAutoFit/>
          </a:bodyPr>
          <a:lstStyle/>
          <a:p>
            <a:r>
              <a:rPr lang="en-US" b="1" dirty="0"/>
              <a:t>Distribution of User Reviews</a:t>
            </a:r>
          </a:p>
        </p:txBody>
      </p:sp>
      <p:sp>
        <p:nvSpPr>
          <p:cNvPr id="11" name="直接连接符 31">
            <a:extLst>
              <a:ext uri="{FF2B5EF4-FFF2-40B4-BE49-F238E27FC236}">
                <a16:creationId xmlns:a16="http://schemas.microsoft.com/office/drawing/2014/main" id="{4E56832D-F335-4A7C-BF7F-84EF74416621}"/>
              </a:ext>
            </a:extLst>
          </p:cNvPr>
          <p:cNvSpPr>
            <a:spLocks noChangeShapeType="1"/>
          </p:cNvSpPr>
          <p:nvPr/>
        </p:nvSpPr>
        <p:spPr bwMode="auto">
          <a:xfrm flipH="1">
            <a:off x="6308203" y="1667788"/>
            <a:ext cx="13031" cy="1761211"/>
          </a:xfrm>
          <a:prstGeom prst="line">
            <a:avLst/>
          </a:prstGeom>
          <a:noFill/>
          <a:ln w="28575">
            <a:solidFill>
              <a:srgbClr val="FF9900">
                <a:alpha val="79999"/>
              </a:srgbClr>
            </a:solidFill>
            <a:bevel/>
            <a:headEnd/>
            <a:tailEnd/>
          </a:ln>
          <a:extLst>
            <a:ext uri="{909E8E84-426E-40DD-AFC4-6F175D3DCCD1}">
              <a14:hiddenFill xmlns:a14="http://schemas.microsoft.com/office/drawing/2010/main">
                <a:noFill/>
              </a14:hiddenFill>
            </a:ext>
          </a:extLst>
        </p:spPr>
        <p:txBody>
          <a:bodyPr/>
          <a:lstStyle/>
          <a:p>
            <a:endParaRPr lang="en-US">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63ADD973-2570-4F80-B130-BA47623DE1D5}"/>
              </a:ext>
            </a:extLst>
          </p:cNvPr>
          <p:cNvSpPr/>
          <p:nvPr/>
        </p:nvSpPr>
        <p:spPr>
          <a:xfrm>
            <a:off x="3703358" y="6194161"/>
            <a:ext cx="4959243" cy="360420"/>
          </a:xfrm>
          <a:prstGeom prst="rect">
            <a:avLst/>
          </a:prstGeom>
          <a:solidFill>
            <a:srgbClr val="FFCD33"/>
          </a:solidFill>
        </p:spPr>
        <p:txBody>
          <a:bodyPr wrap="none">
            <a:spAutoFit/>
          </a:bodyPr>
          <a:lstStyle/>
          <a:p>
            <a:pPr marL="0" lvl="1" defTabSz="1216025" eaLnBrk="1" hangingPunct="1">
              <a:lnSpc>
                <a:spcPct val="120000"/>
              </a:lnSpc>
              <a:spcBef>
                <a:spcPct val="20000"/>
              </a:spcBef>
              <a:buSzPct val="100000"/>
              <a:defRPr/>
            </a:pPr>
            <a:r>
              <a:rPr lang="en-US" sz="1600" b="1" dirty="0">
                <a:solidFill>
                  <a:srgbClr val="445469"/>
                </a:solidFill>
                <a:latin typeface="Segoe UI" panose="020B0502040204020203" pitchFamily="34" charset="0"/>
                <a:ea typeface="微软雅黑"/>
                <a:cs typeface="Segoe UI" panose="020B0502040204020203" pitchFamily="34" charset="0"/>
              </a:rPr>
              <a:t>Both distributions display long-tail characteristics</a:t>
            </a:r>
          </a:p>
        </p:txBody>
      </p:sp>
      <p:sp>
        <p:nvSpPr>
          <p:cNvPr id="13" name="Rectangle 12">
            <a:extLst>
              <a:ext uri="{FF2B5EF4-FFF2-40B4-BE49-F238E27FC236}">
                <a16:creationId xmlns:a16="http://schemas.microsoft.com/office/drawing/2014/main" id="{5BAD968E-3978-4DB9-A70E-5B14E67080DB}"/>
              </a:ext>
            </a:extLst>
          </p:cNvPr>
          <p:cNvSpPr/>
          <p:nvPr/>
        </p:nvSpPr>
        <p:spPr>
          <a:xfrm>
            <a:off x="6344952" y="3974370"/>
            <a:ext cx="5883848" cy="1690014"/>
          </a:xfrm>
          <a:prstGeom prst="rect">
            <a:avLst/>
          </a:prstGeom>
        </p:spPr>
        <p:txBody>
          <a:bodyPr wrap="square">
            <a:spAutoFit/>
          </a:bodyPr>
          <a:lstStyle/>
          <a:p>
            <a:pPr marL="171450" lvl="1" indent="-171450" defTabSz="1216025" eaLnBrk="1" hangingPunct="1">
              <a:lnSpc>
                <a:spcPct val="120000"/>
              </a:lnSpc>
              <a:spcBef>
                <a:spcPct val="20000"/>
              </a:spcBef>
              <a:buSzPct val="100000"/>
              <a:buFont typeface="Arial" panose="020B0604020202020204" pitchFamily="34" charset="0"/>
              <a:buChar char="•"/>
              <a:defRPr/>
            </a:pPr>
            <a:endParaRPr lang="en-US" sz="1600" dirty="0">
              <a:solidFill>
                <a:srgbClr val="445469"/>
              </a:solidFill>
              <a:latin typeface="Segoe UI" panose="020B0502040204020203" pitchFamily="34" charset="0"/>
              <a:ea typeface="微软雅黑"/>
              <a:cs typeface="Segoe UI" panose="020B0502040204020203" pitchFamily="34" charset="0"/>
            </a:endParaRPr>
          </a:p>
          <a:p>
            <a:pPr marL="171450" lvl="1" indent="-171450" defTabSz="1216025" eaLnBrk="1" hangingPunct="1">
              <a:lnSpc>
                <a:spcPct val="120000"/>
              </a:lnSpc>
              <a:spcBef>
                <a:spcPct val="20000"/>
              </a:spcBef>
              <a:buSzPct val="100000"/>
              <a:buFont typeface="Arial" panose="020B0604020202020204" pitchFamily="34" charset="0"/>
              <a:buChar char="•"/>
              <a:defRPr/>
            </a:pPr>
            <a:r>
              <a:rPr lang="en-US" sz="1600" dirty="0">
                <a:solidFill>
                  <a:srgbClr val="445469"/>
                </a:solidFill>
                <a:latin typeface="Segoe UI" panose="020B0502040204020203" pitchFamily="34" charset="0"/>
                <a:ea typeface="微软雅黑"/>
                <a:cs typeface="Segoe UI" panose="020B0502040204020203" pitchFamily="34" charset="0"/>
              </a:rPr>
              <a:t>Similar distributions observed in number of reviews per user</a:t>
            </a:r>
          </a:p>
          <a:p>
            <a:pPr marL="171450" lvl="1" indent="-171450" defTabSz="1216025" eaLnBrk="1" hangingPunct="1">
              <a:lnSpc>
                <a:spcPct val="120000"/>
              </a:lnSpc>
              <a:spcBef>
                <a:spcPct val="20000"/>
              </a:spcBef>
              <a:buSzPct val="100000"/>
              <a:buFont typeface="Arial" panose="020B0604020202020204" pitchFamily="34" charset="0"/>
              <a:buChar char="•"/>
              <a:defRPr/>
            </a:pPr>
            <a:r>
              <a:rPr lang="en-US" sz="1600" dirty="0">
                <a:solidFill>
                  <a:srgbClr val="445469"/>
                </a:solidFill>
                <a:latin typeface="Segoe UI" panose="020B0502040204020203" pitchFamily="34" charset="0"/>
                <a:ea typeface="微软雅黑"/>
                <a:cs typeface="Segoe UI" panose="020B0502040204020203" pitchFamily="34" charset="0"/>
              </a:rPr>
              <a:t>Did not exclude customers with fewer reviews to generate recommendations for all customers</a:t>
            </a:r>
          </a:p>
          <a:p>
            <a:pPr marL="171450" lvl="1" indent="-171450" defTabSz="1216025" eaLnBrk="1" hangingPunct="1">
              <a:lnSpc>
                <a:spcPct val="120000"/>
              </a:lnSpc>
              <a:spcBef>
                <a:spcPct val="20000"/>
              </a:spcBef>
              <a:buSzPct val="100000"/>
              <a:buFont typeface="Arial" panose="020B0604020202020204" pitchFamily="34" charset="0"/>
              <a:buChar char="•"/>
              <a:defRPr/>
            </a:pPr>
            <a:r>
              <a:rPr lang="en-US" sz="1600" dirty="0">
                <a:solidFill>
                  <a:srgbClr val="445469"/>
                </a:solidFill>
                <a:latin typeface="Segoe UI" panose="020B0502040204020203" pitchFamily="34" charset="0"/>
                <a:ea typeface="微软雅黑"/>
                <a:cs typeface="Segoe UI" panose="020B0502040204020203" pitchFamily="34" charset="0"/>
              </a:rPr>
              <a:t>Handled specifics in the models as discussed later </a:t>
            </a:r>
          </a:p>
        </p:txBody>
      </p:sp>
    </p:spTree>
    <p:extLst>
      <p:ext uri="{BB962C8B-B14F-4D97-AF65-F5344CB8AC3E}">
        <p14:creationId xmlns:p14="http://schemas.microsoft.com/office/powerpoint/2010/main" val="2344657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直接连接符 2">
            <a:extLst>
              <a:ext uri="{FF2B5EF4-FFF2-40B4-BE49-F238E27FC236}">
                <a16:creationId xmlns:a16="http://schemas.microsoft.com/office/drawing/2014/main" id="{148DFC26-225C-41A2-BDB9-B8C650C69123}"/>
              </a:ext>
            </a:extLst>
          </p:cNvPr>
          <p:cNvSpPr>
            <a:spLocks noChangeShapeType="1"/>
          </p:cNvSpPr>
          <p:nvPr/>
        </p:nvSpPr>
        <p:spPr bwMode="auto">
          <a:xfrm>
            <a:off x="0" y="654050"/>
            <a:ext cx="4006850" cy="0"/>
          </a:xfrm>
          <a:prstGeom prst="line">
            <a:avLst/>
          </a:prstGeom>
          <a:noFill/>
          <a:ln w="28575">
            <a:solidFill>
              <a:srgbClr val="3F3F3F"/>
            </a:solidFill>
            <a:bevel/>
            <a:headEnd/>
            <a:tailEnd type="oval" w="med" len="med"/>
          </a:ln>
          <a:extLst>
            <a:ext uri="{909E8E84-426E-40DD-AFC4-6F175D3DCCD1}">
              <a14:hiddenFill xmlns:a14="http://schemas.microsoft.com/office/drawing/2010/main">
                <a:noFill/>
              </a14:hiddenFill>
            </a:ext>
          </a:extLst>
        </p:spPr>
        <p:txBody>
          <a:bodyPr/>
          <a:lstStyle/>
          <a:p>
            <a:endParaRPr lang="en-US">
              <a:latin typeface="Segoe UI" panose="020B0502040204020203" pitchFamily="34" charset="0"/>
              <a:cs typeface="Segoe UI" panose="020B0502040204020203" pitchFamily="34" charset="0"/>
            </a:endParaRPr>
          </a:p>
        </p:txBody>
      </p:sp>
      <p:sp>
        <p:nvSpPr>
          <p:cNvPr id="46083" name="文本框 3">
            <a:extLst>
              <a:ext uri="{FF2B5EF4-FFF2-40B4-BE49-F238E27FC236}">
                <a16:creationId xmlns:a16="http://schemas.microsoft.com/office/drawing/2014/main" id="{D0AD75F3-FAB8-4A65-B6C5-A2EB9043A4A9}"/>
              </a:ext>
            </a:extLst>
          </p:cNvPr>
          <p:cNvSpPr>
            <a:spLocks noChangeArrowheads="1"/>
          </p:cNvSpPr>
          <p:nvPr/>
        </p:nvSpPr>
        <p:spPr bwMode="auto">
          <a:xfrm>
            <a:off x="4229100" y="330200"/>
            <a:ext cx="709295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None/>
            </a:pPr>
            <a:r>
              <a:rPr lang="en-US" altLang="zh-CN" sz="3400" dirty="0">
                <a:solidFill>
                  <a:srgbClr val="262626"/>
                </a:solidFill>
                <a:latin typeface="Segoe UI" panose="020B0502040204020203" pitchFamily="34" charset="0"/>
                <a:cs typeface="Segoe UI" panose="020B0502040204020203" pitchFamily="34" charset="0"/>
                <a:sym typeface="Fira Sans" pitchFamily="2" charset="0"/>
              </a:rPr>
              <a:t>Addressing the Cold Start Problem</a:t>
            </a:r>
          </a:p>
        </p:txBody>
      </p:sp>
      <p:sp>
        <p:nvSpPr>
          <p:cNvPr id="46089" name="文本框 16">
            <a:extLst>
              <a:ext uri="{FF2B5EF4-FFF2-40B4-BE49-F238E27FC236}">
                <a16:creationId xmlns:a16="http://schemas.microsoft.com/office/drawing/2014/main" id="{71F02A6E-59FE-4698-A642-CBA2316288E1}"/>
              </a:ext>
            </a:extLst>
          </p:cNvPr>
          <p:cNvSpPr>
            <a:spLocks noChangeArrowheads="1"/>
          </p:cNvSpPr>
          <p:nvPr/>
        </p:nvSpPr>
        <p:spPr bwMode="auto">
          <a:xfrm>
            <a:off x="1311617" y="1732757"/>
            <a:ext cx="37899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600" b="1" dirty="0">
                <a:solidFill>
                  <a:srgbClr val="000000"/>
                </a:solidFill>
                <a:latin typeface="Segoe UI" panose="020B0502040204020203" pitchFamily="34" charset="0"/>
                <a:cs typeface="Segoe UI" panose="020B0502040204020203" pitchFamily="34" charset="0"/>
                <a:sym typeface="Arial" panose="020B0604020202020204" pitchFamily="34" charset="0"/>
              </a:rPr>
              <a:t>Top 25 Most Rated (Popular Products)</a:t>
            </a:r>
          </a:p>
        </p:txBody>
      </p:sp>
      <p:sp>
        <p:nvSpPr>
          <p:cNvPr id="46100" name="文本框 59">
            <a:extLst>
              <a:ext uri="{FF2B5EF4-FFF2-40B4-BE49-F238E27FC236}">
                <a16:creationId xmlns:a16="http://schemas.microsoft.com/office/drawing/2014/main" id="{8556CBFD-A912-46EE-BF35-0CDD1489F6AB}"/>
              </a:ext>
            </a:extLst>
          </p:cNvPr>
          <p:cNvSpPr>
            <a:spLocks noChangeArrowheads="1"/>
          </p:cNvSpPr>
          <p:nvPr/>
        </p:nvSpPr>
        <p:spPr bwMode="auto">
          <a:xfrm>
            <a:off x="5760243" y="1239483"/>
            <a:ext cx="5949126" cy="461665"/>
          </a:xfrm>
          <a:prstGeom prst="rect">
            <a:avLst/>
          </a:prstGeom>
          <a:noFill/>
          <a:ln w="3175">
            <a:solidFill>
              <a:srgbClr val="3F3F3F"/>
            </a:solidFill>
            <a:bevel/>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2400" dirty="0">
                <a:solidFill>
                  <a:srgbClr val="262626"/>
                </a:solidFill>
                <a:latin typeface="Segoe UI" panose="020B0502040204020203" pitchFamily="34" charset="0"/>
                <a:cs typeface="Segoe UI" panose="020B0502040204020203" pitchFamily="34" charset="0"/>
                <a:sym typeface="Arial" panose="020B0604020202020204" pitchFamily="34" charset="0"/>
              </a:rPr>
              <a:t>Recommend Most Reviewed Products</a:t>
            </a:r>
          </a:p>
        </p:txBody>
      </p:sp>
      <p:sp>
        <p:nvSpPr>
          <p:cNvPr id="46101" name="矩形 60">
            <a:extLst>
              <a:ext uri="{FF2B5EF4-FFF2-40B4-BE49-F238E27FC236}">
                <a16:creationId xmlns:a16="http://schemas.microsoft.com/office/drawing/2014/main" id="{50D8D4C6-3D3B-4DBA-9199-A00F1684978E}"/>
              </a:ext>
            </a:extLst>
          </p:cNvPr>
          <p:cNvSpPr>
            <a:spLocks noChangeArrowheads="1"/>
          </p:cNvSpPr>
          <p:nvPr/>
        </p:nvSpPr>
        <p:spPr bwMode="auto">
          <a:xfrm>
            <a:off x="8229641" y="2224299"/>
            <a:ext cx="351738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None/>
            </a:pPr>
            <a:r>
              <a:rPr lang="en-US" altLang="zh-CN" sz="1800" u="sng" dirty="0">
                <a:solidFill>
                  <a:srgbClr val="262626"/>
                </a:solidFill>
                <a:latin typeface="Segoe UI" panose="020B0502040204020203" pitchFamily="34" charset="0"/>
                <a:cs typeface="Segoe UI" panose="020B0502040204020203" pitchFamily="34" charset="0"/>
                <a:sym typeface="Open Sans" pitchFamily="34" charset="0"/>
              </a:rPr>
              <a:t>Cold Start Problem</a:t>
            </a:r>
            <a:r>
              <a:rPr lang="en-US" altLang="zh-CN" sz="1800" dirty="0">
                <a:solidFill>
                  <a:srgbClr val="262626"/>
                </a:solidFill>
                <a:latin typeface="Segoe UI" panose="020B0502040204020203" pitchFamily="34" charset="0"/>
                <a:cs typeface="Segoe UI" panose="020B0502040204020203" pitchFamily="34" charset="0"/>
                <a:sym typeface="Open Sans" pitchFamily="34" charset="0"/>
              </a:rPr>
              <a:t> </a:t>
            </a:r>
          </a:p>
          <a:p>
            <a:pPr eaLnBrk="1" hangingPunct="1">
              <a:lnSpc>
                <a:spcPct val="100000"/>
              </a:lnSpc>
              <a:spcBef>
                <a:spcPct val="0"/>
              </a:spcBef>
              <a:buNone/>
            </a:pPr>
            <a:r>
              <a:rPr lang="en-US" altLang="zh-CN" sz="1800" dirty="0">
                <a:solidFill>
                  <a:srgbClr val="262626"/>
                </a:solidFill>
                <a:latin typeface="Segoe UI" panose="020B0502040204020203" pitchFamily="34" charset="0"/>
                <a:cs typeface="Segoe UI" panose="020B0502040204020203" pitchFamily="34" charset="0"/>
                <a:sym typeface="Open Sans" pitchFamily="34" charset="0"/>
              </a:rPr>
              <a:t>Collaborative filtering recommender system is inaccurate for new users/items with no or little information </a:t>
            </a:r>
          </a:p>
        </p:txBody>
      </p:sp>
      <p:pic>
        <p:nvPicPr>
          <p:cNvPr id="57" name="Picture 56">
            <a:extLst>
              <a:ext uri="{FF2B5EF4-FFF2-40B4-BE49-F238E27FC236}">
                <a16:creationId xmlns:a16="http://schemas.microsoft.com/office/drawing/2014/main" id="{4DF137ED-21F0-4681-80E1-AF2FE71F2370}"/>
              </a:ext>
            </a:extLst>
          </p:cNvPr>
          <p:cNvPicPr/>
          <p:nvPr/>
        </p:nvPicPr>
        <p:blipFill>
          <a:blip r:embed="rId3">
            <a:extLst>
              <a:ext uri="{28A0092B-C50C-407E-A947-70E740481C1C}">
                <a14:useLocalDpi xmlns:a14="http://schemas.microsoft.com/office/drawing/2010/main" val="0"/>
              </a:ext>
            </a:extLst>
          </a:blip>
          <a:stretch>
            <a:fillRect/>
          </a:stretch>
        </p:blipFill>
        <p:spPr>
          <a:xfrm>
            <a:off x="609600" y="2068512"/>
            <a:ext cx="4644119" cy="3266231"/>
          </a:xfrm>
          <a:prstGeom prst="rect">
            <a:avLst/>
          </a:prstGeom>
        </p:spPr>
      </p:pic>
      <p:sp>
        <p:nvSpPr>
          <p:cNvPr id="58" name="Rectangle 57">
            <a:extLst>
              <a:ext uri="{FF2B5EF4-FFF2-40B4-BE49-F238E27FC236}">
                <a16:creationId xmlns:a16="http://schemas.microsoft.com/office/drawing/2014/main" id="{7173E989-1DB1-40C3-83E0-BBA5A31C38E4}"/>
              </a:ext>
            </a:extLst>
          </p:cNvPr>
          <p:cNvSpPr/>
          <p:nvPr/>
        </p:nvSpPr>
        <p:spPr>
          <a:xfrm>
            <a:off x="8229641" y="4010813"/>
            <a:ext cx="2962939" cy="1200329"/>
          </a:xfrm>
          <a:prstGeom prst="rect">
            <a:avLst/>
          </a:prstGeom>
        </p:spPr>
        <p:txBody>
          <a:bodyPr wrap="square">
            <a:spAutoFit/>
          </a:bodyPr>
          <a:lstStyle/>
          <a:p>
            <a:pPr eaLnBrk="1" hangingPunct="1"/>
            <a:r>
              <a:rPr lang="en-US" u="sng" dirty="0">
                <a:solidFill>
                  <a:srgbClr val="262626"/>
                </a:solidFill>
                <a:latin typeface="Segoe UI" panose="020B0502040204020203" pitchFamily="34" charset="0"/>
                <a:cs typeface="Segoe UI" panose="020B0502040204020203" pitchFamily="34" charset="0"/>
                <a:sym typeface="Calibri" panose="020F0502020204030204" pitchFamily="34" charset="0"/>
              </a:rPr>
              <a:t>Solution</a:t>
            </a:r>
          </a:p>
          <a:p>
            <a:pPr eaLnBrk="1" hangingPunct="1"/>
            <a:r>
              <a:rPr lang="en-US" dirty="0">
                <a:solidFill>
                  <a:srgbClr val="262626"/>
                </a:solidFill>
                <a:latin typeface="Segoe UI" panose="020B0502040204020203" pitchFamily="34" charset="0"/>
                <a:cs typeface="Segoe UI" panose="020B0502040204020203" pitchFamily="34" charset="0"/>
                <a:sym typeface="Calibri" panose="020F0502020204030204" pitchFamily="34" charset="0"/>
              </a:rPr>
              <a:t>Recommend the most popular items, measured by number of reviews</a:t>
            </a:r>
          </a:p>
        </p:txBody>
      </p:sp>
      <p:grpSp>
        <p:nvGrpSpPr>
          <p:cNvPr id="2" name="Group 1">
            <a:extLst>
              <a:ext uri="{FF2B5EF4-FFF2-40B4-BE49-F238E27FC236}">
                <a16:creationId xmlns:a16="http://schemas.microsoft.com/office/drawing/2014/main" id="{E0165229-02BF-474D-A62A-D1DFC3CB579F}"/>
              </a:ext>
            </a:extLst>
          </p:cNvPr>
          <p:cNvGrpSpPr/>
          <p:nvPr/>
        </p:nvGrpSpPr>
        <p:grpSpPr>
          <a:xfrm>
            <a:off x="5529506" y="1902034"/>
            <a:ext cx="2547937" cy="4602162"/>
            <a:chOff x="5508223" y="1939008"/>
            <a:chExt cx="2547937" cy="4602162"/>
          </a:xfrm>
        </p:grpSpPr>
        <p:pic>
          <p:nvPicPr>
            <p:cNvPr id="46103" name="图片 55">
              <a:extLst>
                <a:ext uri="{FF2B5EF4-FFF2-40B4-BE49-F238E27FC236}">
                  <a16:creationId xmlns:a16="http://schemas.microsoft.com/office/drawing/2014/main" id="{1B2A4927-7ABA-42D1-BA4C-65ABD12039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9984" t="7797" r="35074" b="6467"/>
            <a:stretch>
              <a:fillRect/>
            </a:stretch>
          </p:blipFill>
          <p:spPr bwMode="auto">
            <a:xfrm>
              <a:off x="5508223" y="1939008"/>
              <a:ext cx="2547937" cy="460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Amazon Heuristics | Commentary">
              <a:extLst>
                <a:ext uri="{FF2B5EF4-FFF2-40B4-BE49-F238E27FC236}">
                  <a16:creationId xmlns:a16="http://schemas.microsoft.com/office/drawing/2014/main" id="{060E3ECA-C729-44F8-B7FF-7E32CC43CB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29691" y="2641646"/>
              <a:ext cx="1844324" cy="307343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94007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矩形 1">
            <a:extLst>
              <a:ext uri="{FF2B5EF4-FFF2-40B4-BE49-F238E27FC236}">
                <a16:creationId xmlns:a16="http://schemas.microsoft.com/office/drawing/2014/main" id="{0F48C2BD-9B09-4814-B6BE-C7AE89C3678F}"/>
              </a:ext>
            </a:extLst>
          </p:cNvPr>
          <p:cNvSpPr>
            <a:spLocks noChangeArrowheads="1"/>
          </p:cNvSpPr>
          <p:nvPr/>
        </p:nvSpPr>
        <p:spPr bwMode="auto">
          <a:xfrm>
            <a:off x="0" y="0"/>
            <a:ext cx="12192000" cy="890588"/>
          </a:xfrm>
          <a:prstGeom prst="rect">
            <a:avLst/>
          </a:prstGeom>
          <a:solidFill>
            <a:srgbClr val="231F2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Segoe UI" panose="020B0502040204020203" pitchFamily="34" charset="0"/>
              <a:cs typeface="Segoe UI" panose="020B0502040204020203" pitchFamily="34" charset="0"/>
              <a:sym typeface="宋体" panose="02010600030101010101" pitchFamily="2" charset="-122"/>
            </a:endParaRPr>
          </a:p>
        </p:txBody>
      </p:sp>
      <p:sp>
        <p:nvSpPr>
          <p:cNvPr id="44035" name="文本框 2">
            <a:extLst>
              <a:ext uri="{FF2B5EF4-FFF2-40B4-BE49-F238E27FC236}">
                <a16:creationId xmlns:a16="http://schemas.microsoft.com/office/drawing/2014/main" id="{6C2976BB-9AAC-4540-8669-BB87B5C27B4E}"/>
              </a:ext>
            </a:extLst>
          </p:cNvPr>
          <p:cNvSpPr>
            <a:spLocks noChangeArrowheads="1"/>
          </p:cNvSpPr>
          <p:nvPr/>
        </p:nvSpPr>
        <p:spPr bwMode="auto">
          <a:xfrm>
            <a:off x="-314325" y="122238"/>
            <a:ext cx="1203959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None/>
            </a:pPr>
            <a:r>
              <a:rPr lang="en-US" altLang="zh-CN" dirty="0">
                <a:solidFill>
                  <a:schemeClr val="bg1"/>
                </a:solidFill>
                <a:latin typeface="Segoe UI"/>
                <a:ea typeface="宋体"/>
                <a:cs typeface="Segoe UI"/>
                <a:sym typeface="Fira Sans" pitchFamily="2" charset="0"/>
              </a:rPr>
              <a:t>Benchmarking of Recommender Systems - Python</a:t>
            </a:r>
            <a:endParaRPr lang="zh-CN" altLang="en-US" dirty="0">
              <a:solidFill>
                <a:schemeClr val="bg1"/>
              </a:solidFill>
              <a:latin typeface="Segoe UI"/>
              <a:ea typeface="宋体"/>
              <a:cs typeface="Segoe UI"/>
              <a:sym typeface="Fira Sans" pitchFamily="2" charset="0"/>
            </a:endParaRPr>
          </a:p>
        </p:txBody>
      </p:sp>
      <p:pic>
        <p:nvPicPr>
          <p:cNvPr id="6" name="Picture 5">
            <a:extLst>
              <a:ext uri="{FF2B5EF4-FFF2-40B4-BE49-F238E27FC236}">
                <a16:creationId xmlns:a16="http://schemas.microsoft.com/office/drawing/2014/main" id="{799F6C24-C8BB-44A7-AD49-406A9E645264}"/>
              </a:ext>
            </a:extLst>
          </p:cNvPr>
          <p:cNvPicPr/>
          <p:nvPr/>
        </p:nvPicPr>
        <p:blipFill rotWithShape="1">
          <a:blip r:embed="rId3">
            <a:extLst>
              <a:ext uri="{28A0092B-C50C-407E-A947-70E740481C1C}">
                <a14:useLocalDpi xmlns:a14="http://schemas.microsoft.com/office/drawing/2010/main" val="0"/>
              </a:ext>
            </a:extLst>
          </a:blip>
          <a:srcRect r="50036"/>
          <a:stretch/>
        </p:blipFill>
        <p:spPr bwMode="auto">
          <a:xfrm>
            <a:off x="1718669" y="1863963"/>
            <a:ext cx="2760733" cy="4164965"/>
          </a:xfrm>
          <a:prstGeom prst="rect">
            <a:avLst/>
          </a:prstGeom>
          <a:noFill/>
          <a:ln>
            <a:noFill/>
          </a:ln>
        </p:spPr>
      </p:pic>
      <p:sp>
        <p:nvSpPr>
          <p:cNvPr id="7" name="Arrow: Down 6">
            <a:extLst>
              <a:ext uri="{FF2B5EF4-FFF2-40B4-BE49-F238E27FC236}">
                <a16:creationId xmlns:a16="http://schemas.microsoft.com/office/drawing/2014/main" id="{D67D5800-C1AC-4BCC-81B4-A358050EEAE3}"/>
              </a:ext>
            </a:extLst>
          </p:cNvPr>
          <p:cNvSpPr/>
          <p:nvPr/>
        </p:nvSpPr>
        <p:spPr>
          <a:xfrm flipH="1">
            <a:off x="385898" y="2457052"/>
            <a:ext cx="1332771" cy="3571876"/>
          </a:xfrm>
          <a:prstGeom prst="downArrow">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1600"/>
              </a:spcAft>
            </a:pPr>
            <a:r>
              <a:rPr lang="en-US" sz="1600" dirty="0">
                <a:solidFill>
                  <a:schemeClr val="bg1"/>
                </a:solidFill>
                <a:effectLst/>
                <a:latin typeface="Segoe UI" panose="020B0502040204020203" pitchFamily="34" charset="0"/>
                <a:ea typeface="Meiryo" panose="020B0604030504040204" pitchFamily="34" charset="-128"/>
                <a:cs typeface="Segoe UI" panose="020B0502040204020203" pitchFamily="34" charset="0"/>
              </a:rPr>
              <a:t>Error goes up</a:t>
            </a:r>
          </a:p>
        </p:txBody>
      </p:sp>
      <p:sp>
        <p:nvSpPr>
          <p:cNvPr id="3" name="Rectangle 2">
            <a:extLst>
              <a:ext uri="{FF2B5EF4-FFF2-40B4-BE49-F238E27FC236}">
                <a16:creationId xmlns:a16="http://schemas.microsoft.com/office/drawing/2014/main" id="{9BE321EA-F891-48A1-9353-2C6BB88933C9}"/>
              </a:ext>
            </a:extLst>
          </p:cNvPr>
          <p:cNvSpPr/>
          <p:nvPr/>
        </p:nvSpPr>
        <p:spPr>
          <a:xfrm>
            <a:off x="5295209" y="2457052"/>
            <a:ext cx="6267900" cy="3416320"/>
          </a:xfrm>
          <a:prstGeom prst="rect">
            <a:avLst/>
          </a:prstGeom>
        </p:spPr>
        <p:txBody>
          <a:bodyPr wrap="square">
            <a:spAutoFit/>
          </a:bodyPr>
          <a:lstStyle/>
          <a:p>
            <a:r>
              <a:rPr lang="en-US" u="sng" dirty="0">
                <a:solidFill>
                  <a:srgbClr val="262626"/>
                </a:solidFill>
                <a:latin typeface="Segoe UI" panose="020B0502040204020203" pitchFamily="34" charset="0"/>
                <a:cs typeface="Segoe UI" panose="020B0502040204020203" pitchFamily="34" charset="0"/>
                <a:sym typeface="Calibri" panose="020F0502020204030204" pitchFamily="34" charset="0"/>
              </a:rPr>
              <a:t>Process</a:t>
            </a:r>
          </a:p>
          <a:p>
            <a:pPr marL="285750" indent="-285750">
              <a:buFont typeface="Arial" panose="020B0604020202020204" pitchFamily="34" charset="0"/>
              <a:buChar char="•"/>
            </a:pPr>
            <a:r>
              <a:rPr lang="en-US" dirty="0">
                <a:solidFill>
                  <a:srgbClr val="262626"/>
                </a:solidFill>
                <a:latin typeface="Segoe UI" panose="020B0502040204020203" pitchFamily="34" charset="0"/>
                <a:cs typeface="Segoe UI" panose="020B0502040204020203" pitchFamily="34" charset="0"/>
                <a:sym typeface="Calibri" panose="020F0502020204030204" pitchFamily="34" charset="0"/>
              </a:rPr>
              <a:t>Used RMSE as performance metric for comparison</a:t>
            </a:r>
          </a:p>
          <a:p>
            <a:pPr marL="285750" indent="-285750">
              <a:buFont typeface="Arial" panose="020B0604020202020204" pitchFamily="34" charset="0"/>
              <a:buChar char="•"/>
            </a:pPr>
            <a:r>
              <a:rPr lang="en-US" dirty="0">
                <a:solidFill>
                  <a:srgbClr val="262626"/>
                </a:solidFill>
                <a:latin typeface="Segoe UI" panose="020B0502040204020203" pitchFamily="34" charset="0"/>
                <a:cs typeface="Segoe UI" panose="020B0502040204020203" pitchFamily="34" charset="0"/>
                <a:sym typeface="Calibri" panose="020F0502020204030204" pitchFamily="34" charset="0"/>
              </a:rPr>
              <a:t>Results table is sorted based on performance and is based on three folds cross validation </a:t>
            </a:r>
          </a:p>
          <a:p>
            <a:pPr marL="285750" indent="-285750">
              <a:buFont typeface="Arial" panose="020B0604020202020204" pitchFamily="34" charset="0"/>
              <a:buChar char="•"/>
            </a:pPr>
            <a:r>
              <a:rPr lang="en-US" dirty="0">
                <a:solidFill>
                  <a:srgbClr val="262626"/>
                </a:solidFill>
                <a:latin typeface="Segoe UI" panose="020B0502040204020203" pitchFamily="34" charset="0"/>
                <a:cs typeface="Segoe UI" panose="020B0502040204020203" pitchFamily="34" charset="0"/>
                <a:sym typeface="Calibri" panose="020F0502020204030204" pitchFamily="34" charset="0"/>
              </a:rPr>
              <a:t>Grid search with 3-folds CV is used to tune the parameters in SVD and KNN</a:t>
            </a:r>
          </a:p>
          <a:p>
            <a:pPr marL="285750" indent="-285750">
              <a:buFont typeface="Arial" panose="020B0604020202020204" pitchFamily="34" charset="0"/>
              <a:buChar char="•"/>
            </a:pPr>
            <a:endParaRPr lang="en-US" dirty="0">
              <a:solidFill>
                <a:srgbClr val="262626"/>
              </a:solidFill>
              <a:latin typeface="Segoe UI" panose="020B0502040204020203" pitchFamily="34" charset="0"/>
              <a:cs typeface="Segoe UI" panose="020B0502040204020203" pitchFamily="34" charset="0"/>
              <a:sym typeface="Calibri" panose="020F0502020204030204" pitchFamily="34" charset="0"/>
            </a:endParaRPr>
          </a:p>
          <a:p>
            <a:r>
              <a:rPr lang="en-US" u="sng" dirty="0">
                <a:solidFill>
                  <a:srgbClr val="262626"/>
                </a:solidFill>
                <a:latin typeface="Segoe UI" panose="020B0502040204020203" pitchFamily="34" charset="0"/>
                <a:cs typeface="Segoe UI" panose="020B0502040204020203" pitchFamily="34" charset="0"/>
                <a:sym typeface="Calibri" panose="020F0502020204030204" pitchFamily="34" charset="0"/>
              </a:rPr>
              <a:t>Result</a:t>
            </a:r>
          </a:p>
          <a:p>
            <a:pPr marL="285750" indent="-285750">
              <a:buFont typeface="Arial" panose="020B0604020202020204" pitchFamily="34" charset="0"/>
              <a:buChar char="•"/>
            </a:pPr>
            <a:r>
              <a:rPr lang="en-US" dirty="0">
                <a:solidFill>
                  <a:srgbClr val="262626"/>
                </a:solidFill>
                <a:latin typeface="Segoe UI" panose="020B0502040204020203" pitchFamily="34" charset="0"/>
                <a:cs typeface="Segoe UI" panose="020B0502040204020203" pitchFamily="34" charset="0"/>
                <a:sym typeface="Calibri" panose="020F0502020204030204" pitchFamily="34" charset="0"/>
              </a:rPr>
              <a:t>The best model in terms of RMSE is SVD, with lowest RMSE at 1.165 </a:t>
            </a:r>
          </a:p>
          <a:p>
            <a:pPr marL="285750" indent="-285750">
              <a:buFont typeface="Arial" panose="020B0604020202020204" pitchFamily="34" charset="0"/>
              <a:buChar char="•"/>
            </a:pPr>
            <a:r>
              <a:rPr lang="en-US" dirty="0">
                <a:solidFill>
                  <a:srgbClr val="262626"/>
                </a:solidFill>
                <a:latin typeface="Segoe UI" panose="020B0502040204020203" pitchFamily="34" charset="0"/>
                <a:cs typeface="Segoe UI" panose="020B0502040204020203" pitchFamily="34" charset="0"/>
                <a:sym typeface="Calibri" panose="020F0502020204030204" pitchFamily="34" charset="0"/>
              </a:rPr>
              <a:t>Best parameters: '</a:t>
            </a:r>
            <a:r>
              <a:rPr lang="en-US" dirty="0" err="1">
                <a:solidFill>
                  <a:srgbClr val="262626"/>
                </a:solidFill>
                <a:latin typeface="Segoe UI" panose="020B0502040204020203" pitchFamily="34" charset="0"/>
                <a:cs typeface="Segoe UI" panose="020B0502040204020203" pitchFamily="34" charset="0"/>
                <a:sym typeface="Calibri" panose="020F0502020204030204" pitchFamily="34" charset="0"/>
              </a:rPr>
              <a:t>n_factors</a:t>
            </a:r>
            <a:r>
              <a:rPr lang="en-US" dirty="0">
                <a:solidFill>
                  <a:srgbClr val="262626"/>
                </a:solidFill>
                <a:latin typeface="Segoe UI" panose="020B0502040204020203" pitchFamily="34" charset="0"/>
                <a:cs typeface="Segoe UI" panose="020B0502040204020203" pitchFamily="34" charset="0"/>
                <a:sym typeface="Calibri" panose="020F0502020204030204" pitchFamily="34" charset="0"/>
              </a:rPr>
              <a:t>’: 50, '</a:t>
            </a:r>
            <a:r>
              <a:rPr lang="en-US" dirty="0" err="1">
                <a:solidFill>
                  <a:srgbClr val="262626"/>
                </a:solidFill>
                <a:latin typeface="Segoe UI" panose="020B0502040204020203" pitchFamily="34" charset="0"/>
                <a:cs typeface="Segoe UI" panose="020B0502040204020203" pitchFamily="34" charset="0"/>
                <a:sym typeface="Calibri" panose="020F0502020204030204" pitchFamily="34" charset="0"/>
              </a:rPr>
              <a:t>lr_all</a:t>
            </a:r>
            <a:r>
              <a:rPr lang="en-US" dirty="0">
                <a:solidFill>
                  <a:srgbClr val="262626"/>
                </a:solidFill>
                <a:latin typeface="Segoe UI" panose="020B0502040204020203" pitchFamily="34" charset="0"/>
                <a:cs typeface="Segoe UI" panose="020B0502040204020203" pitchFamily="34" charset="0"/>
                <a:sym typeface="Calibri" panose="020F0502020204030204" pitchFamily="34" charset="0"/>
              </a:rPr>
              <a:t>': 0.05, '</a:t>
            </a:r>
            <a:r>
              <a:rPr lang="en-US" dirty="0" err="1">
                <a:solidFill>
                  <a:srgbClr val="262626"/>
                </a:solidFill>
                <a:latin typeface="Segoe UI" panose="020B0502040204020203" pitchFamily="34" charset="0"/>
                <a:cs typeface="Segoe UI" panose="020B0502040204020203" pitchFamily="34" charset="0"/>
                <a:sym typeface="Calibri" panose="020F0502020204030204" pitchFamily="34" charset="0"/>
              </a:rPr>
              <a:t>reg_all</a:t>
            </a:r>
            <a:r>
              <a:rPr lang="en-US" dirty="0">
                <a:solidFill>
                  <a:srgbClr val="262626"/>
                </a:solidFill>
                <a:latin typeface="Segoe UI" panose="020B0502040204020203" pitchFamily="34" charset="0"/>
                <a:cs typeface="Segoe UI" panose="020B0502040204020203" pitchFamily="34" charset="0"/>
                <a:sym typeface="Calibri" panose="020F0502020204030204" pitchFamily="34" charset="0"/>
              </a:rPr>
              <a:t>': 0.04</a:t>
            </a:r>
          </a:p>
          <a:p>
            <a:endParaRPr lang="en-US" dirty="0"/>
          </a:p>
        </p:txBody>
      </p:sp>
      <p:sp>
        <p:nvSpPr>
          <p:cNvPr id="2" name="Rectangle 1">
            <a:extLst>
              <a:ext uri="{FF2B5EF4-FFF2-40B4-BE49-F238E27FC236}">
                <a16:creationId xmlns:a16="http://schemas.microsoft.com/office/drawing/2014/main" id="{CD1151FC-8540-4021-AA41-887C0A26CFB0}"/>
              </a:ext>
            </a:extLst>
          </p:cNvPr>
          <p:cNvSpPr/>
          <p:nvPr/>
        </p:nvSpPr>
        <p:spPr>
          <a:xfrm>
            <a:off x="5295209" y="1842590"/>
            <a:ext cx="3870034" cy="369332"/>
          </a:xfrm>
          <a:prstGeom prst="rect">
            <a:avLst/>
          </a:prstGeom>
        </p:spPr>
        <p:txBody>
          <a:bodyPr wrap="none">
            <a:spAutoFit/>
          </a:bodyPr>
          <a:lstStyle/>
          <a:p>
            <a:pPr eaLnBrk="1" hangingPunct="1"/>
            <a:r>
              <a:rPr lang="en-US" altLang="zh-CN" b="1" dirty="0">
                <a:solidFill>
                  <a:srgbClr val="262626"/>
                </a:solidFill>
                <a:latin typeface="Segoe UI" panose="020B0502040204020203" pitchFamily="34" charset="0"/>
                <a:cs typeface="Segoe UI" panose="020B0502040204020203" pitchFamily="34" charset="0"/>
                <a:sym typeface="Open Sans" pitchFamily="34" charset="0"/>
              </a:rPr>
              <a:t>SVD is the best performing model</a:t>
            </a:r>
            <a:endParaRPr lang="zh-CN" altLang="en-US" b="1" dirty="0">
              <a:solidFill>
                <a:srgbClr val="262626"/>
              </a:solidFill>
              <a:latin typeface="Segoe UI" panose="020B0502040204020203" pitchFamily="34" charset="0"/>
              <a:cs typeface="Segoe UI" panose="020B0502040204020203" pitchFamily="34" charset="0"/>
              <a:sym typeface="Open Sans" pitchFamily="34" charset="0"/>
            </a:endParaRPr>
          </a:p>
        </p:txBody>
      </p:sp>
    </p:spTree>
    <p:extLst>
      <p:ext uri="{BB962C8B-B14F-4D97-AF65-F5344CB8AC3E}">
        <p14:creationId xmlns:p14="http://schemas.microsoft.com/office/powerpoint/2010/main" val="3864413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矩形 1">
            <a:extLst>
              <a:ext uri="{FF2B5EF4-FFF2-40B4-BE49-F238E27FC236}">
                <a16:creationId xmlns:a16="http://schemas.microsoft.com/office/drawing/2014/main" id="{0F48C2BD-9B09-4814-B6BE-C7AE89C3678F}"/>
              </a:ext>
            </a:extLst>
          </p:cNvPr>
          <p:cNvSpPr>
            <a:spLocks noChangeArrowheads="1"/>
          </p:cNvSpPr>
          <p:nvPr/>
        </p:nvSpPr>
        <p:spPr bwMode="auto">
          <a:xfrm>
            <a:off x="0" y="0"/>
            <a:ext cx="12192000" cy="890588"/>
          </a:xfrm>
          <a:prstGeom prst="rect">
            <a:avLst/>
          </a:prstGeom>
          <a:solidFill>
            <a:srgbClr val="231F2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Segoe UI" panose="020B0502040204020203" pitchFamily="34" charset="0"/>
              <a:cs typeface="Segoe UI" panose="020B0502040204020203" pitchFamily="34" charset="0"/>
              <a:sym typeface="宋体" panose="02010600030101010101" pitchFamily="2" charset="-122"/>
            </a:endParaRPr>
          </a:p>
        </p:txBody>
      </p:sp>
      <p:sp>
        <p:nvSpPr>
          <p:cNvPr id="44035" name="文本框 2">
            <a:extLst>
              <a:ext uri="{FF2B5EF4-FFF2-40B4-BE49-F238E27FC236}">
                <a16:creationId xmlns:a16="http://schemas.microsoft.com/office/drawing/2014/main" id="{6C2976BB-9AAC-4540-8669-BB87B5C27B4E}"/>
              </a:ext>
            </a:extLst>
          </p:cNvPr>
          <p:cNvSpPr>
            <a:spLocks noChangeArrowheads="1"/>
          </p:cNvSpPr>
          <p:nvPr/>
        </p:nvSpPr>
        <p:spPr bwMode="auto">
          <a:xfrm>
            <a:off x="88778" y="177644"/>
            <a:ext cx="120144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None/>
            </a:pPr>
            <a:r>
              <a:rPr lang="en-US" altLang="zh-CN" dirty="0">
                <a:solidFill>
                  <a:schemeClr val="bg1"/>
                </a:solidFill>
                <a:latin typeface="Segoe UI"/>
                <a:ea typeface="宋体"/>
                <a:cs typeface="Segoe UI"/>
                <a:sym typeface="Fira Sans" pitchFamily="2" charset="0"/>
              </a:rPr>
              <a:t>Building Recommender System Models in RapidMiner</a:t>
            </a:r>
            <a:endParaRPr lang="en-US" altLang="zh-CN" dirty="0">
              <a:solidFill>
                <a:schemeClr val="bg1"/>
              </a:solidFill>
              <a:latin typeface="Segoe UI"/>
              <a:ea typeface="宋体"/>
              <a:cs typeface="Segoe UI"/>
            </a:endParaRPr>
          </a:p>
        </p:txBody>
      </p:sp>
      <p:sp>
        <p:nvSpPr>
          <p:cNvPr id="3" name="Rectangle 2">
            <a:extLst>
              <a:ext uri="{FF2B5EF4-FFF2-40B4-BE49-F238E27FC236}">
                <a16:creationId xmlns:a16="http://schemas.microsoft.com/office/drawing/2014/main" id="{9BE321EA-F891-48A1-9353-2C6BB88933C9}"/>
              </a:ext>
            </a:extLst>
          </p:cNvPr>
          <p:cNvSpPr/>
          <p:nvPr/>
        </p:nvSpPr>
        <p:spPr>
          <a:xfrm>
            <a:off x="520859" y="4220501"/>
            <a:ext cx="5220184"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262626"/>
                </a:solidFill>
                <a:latin typeface="Segoe UI" panose="020B0502040204020203" pitchFamily="34" charset="0"/>
                <a:cs typeface="Segoe UI" panose="020B0502040204020203" pitchFamily="34" charset="0"/>
              </a:rPr>
              <a:t>Training-Testing data split across all models</a:t>
            </a:r>
          </a:p>
          <a:p>
            <a:pPr marL="742950" lvl="1" indent="-285750">
              <a:buFont typeface="Arial" panose="020B0604020202020204" pitchFamily="34" charset="0"/>
              <a:buChar char="•"/>
            </a:pPr>
            <a:r>
              <a:rPr lang="en-US" dirty="0">
                <a:solidFill>
                  <a:srgbClr val="262626"/>
                </a:solidFill>
                <a:latin typeface="Segoe UI" panose="020B0502040204020203" pitchFamily="34" charset="0"/>
                <a:cs typeface="Segoe UI" panose="020B0502040204020203" pitchFamily="34" charset="0"/>
              </a:rPr>
              <a:t>70:30 stratified split</a:t>
            </a:r>
          </a:p>
          <a:p>
            <a:pPr marL="285750" indent="-285750">
              <a:buFont typeface="Arial" panose="020B0604020202020204" pitchFamily="34" charset="0"/>
              <a:buChar char="•"/>
            </a:pPr>
            <a:r>
              <a:rPr lang="en-US" dirty="0">
                <a:solidFill>
                  <a:srgbClr val="262626"/>
                </a:solidFill>
                <a:latin typeface="Segoe UI" panose="020B0502040204020203" pitchFamily="34" charset="0"/>
                <a:cs typeface="Segoe UI" panose="020B0502040204020203" pitchFamily="34" charset="0"/>
              </a:rPr>
              <a:t>Filtering out products with too few ratings received</a:t>
            </a:r>
          </a:p>
          <a:p>
            <a:pPr marL="285750" lvl="1" indent="-285750">
              <a:buFont typeface="Arial" panose="020B0604020202020204" pitchFamily="34" charset="0"/>
              <a:buChar char="•"/>
            </a:pPr>
            <a:r>
              <a:rPr lang="en-US" dirty="0">
                <a:solidFill>
                  <a:srgbClr val="262626"/>
                </a:solidFill>
                <a:latin typeface="Segoe UI" panose="020B0502040204020203" pitchFamily="34" charset="0"/>
                <a:cs typeface="Segoe UI" panose="020B0502040204020203" pitchFamily="34" charset="0"/>
              </a:rPr>
              <a:t>Additional filtering on users who made too few ratings for User-</a:t>
            </a:r>
            <a:r>
              <a:rPr lang="en-US" dirty="0" err="1">
                <a:solidFill>
                  <a:srgbClr val="262626"/>
                </a:solidFill>
                <a:latin typeface="Segoe UI" panose="020B0502040204020203" pitchFamily="34" charset="0"/>
                <a:cs typeface="Segoe UI" panose="020B0502040204020203" pitchFamily="34" charset="0"/>
              </a:rPr>
              <a:t>kNN</a:t>
            </a:r>
            <a:r>
              <a:rPr lang="en-US" dirty="0">
                <a:solidFill>
                  <a:srgbClr val="262626"/>
                </a:solidFill>
                <a:latin typeface="Segoe UI" panose="020B0502040204020203" pitchFamily="34" charset="0"/>
                <a:cs typeface="Segoe UI" panose="020B0502040204020203" pitchFamily="34" charset="0"/>
              </a:rPr>
              <a:t> specifically</a:t>
            </a:r>
          </a:p>
          <a:p>
            <a:pPr marL="285750" lvl="1" indent="-285750">
              <a:buFont typeface="Arial" panose="020B0604020202020204" pitchFamily="34" charset="0"/>
              <a:buChar char="•"/>
            </a:pPr>
            <a:r>
              <a:rPr lang="en-US" dirty="0">
                <a:solidFill>
                  <a:srgbClr val="262626"/>
                </a:solidFill>
                <a:latin typeface="Segoe UI" panose="020B0502040204020203" pitchFamily="34" charset="0"/>
                <a:cs typeface="Segoe UI" panose="020B0502040204020203" pitchFamily="34" charset="0"/>
              </a:rPr>
              <a:t>Possible better model performance based on data reliability</a:t>
            </a:r>
          </a:p>
          <a:p>
            <a:pPr marL="285750" lvl="1" indent="-285750">
              <a:buFont typeface="Arial" panose="020B0604020202020204" pitchFamily="34" charset="0"/>
              <a:buChar char="•"/>
            </a:pPr>
            <a:r>
              <a:rPr lang="en-US" dirty="0">
                <a:solidFill>
                  <a:srgbClr val="262626"/>
                </a:solidFill>
                <a:latin typeface="Segoe UI" panose="020B0502040204020203" pitchFamily="34" charset="0"/>
                <a:cs typeface="Segoe UI" panose="020B0502040204020203" pitchFamily="34" charset="0"/>
              </a:rPr>
              <a:t>Exploitation-Exploration problem</a:t>
            </a:r>
          </a:p>
        </p:txBody>
      </p:sp>
      <p:pic>
        <p:nvPicPr>
          <p:cNvPr id="4" name="Picture 3" descr="A close up of a map&#10;&#10;Description automatically generated">
            <a:extLst>
              <a:ext uri="{FF2B5EF4-FFF2-40B4-BE49-F238E27FC236}">
                <a16:creationId xmlns:a16="http://schemas.microsoft.com/office/drawing/2014/main" id="{33BDFA94-1125-1B47-A097-76F30A916E83}"/>
              </a:ext>
            </a:extLst>
          </p:cNvPr>
          <p:cNvPicPr>
            <a:picLocks noChangeAspect="1"/>
          </p:cNvPicPr>
          <p:nvPr/>
        </p:nvPicPr>
        <p:blipFill rotWithShape="1">
          <a:blip r:embed="rId3">
            <a:extLst>
              <a:ext uri="{28A0092B-C50C-407E-A947-70E740481C1C}">
                <a14:useLocalDpi xmlns:a14="http://schemas.microsoft.com/office/drawing/2010/main" val="0"/>
              </a:ext>
            </a:extLst>
          </a:blip>
          <a:srcRect l="361"/>
          <a:stretch/>
        </p:blipFill>
        <p:spPr>
          <a:xfrm>
            <a:off x="810258" y="1068232"/>
            <a:ext cx="4583543" cy="2585323"/>
          </a:xfrm>
          <a:prstGeom prst="rect">
            <a:avLst/>
          </a:prstGeom>
        </p:spPr>
      </p:pic>
      <p:pic>
        <p:nvPicPr>
          <p:cNvPr id="6" name="Picture 5" descr="A close up of a map&#10;&#10;Description automatically generated">
            <a:extLst>
              <a:ext uri="{FF2B5EF4-FFF2-40B4-BE49-F238E27FC236}">
                <a16:creationId xmlns:a16="http://schemas.microsoft.com/office/drawing/2014/main" id="{4CD071A0-972C-274F-A1D1-82C1177FDEDD}"/>
              </a:ext>
            </a:extLst>
          </p:cNvPr>
          <p:cNvPicPr>
            <a:picLocks noChangeAspect="1"/>
          </p:cNvPicPr>
          <p:nvPr/>
        </p:nvPicPr>
        <p:blipFill rotWithShape="1">
          <a:blip r:embed="rId4">
            <a:extLst>
              <a:ext uri="{28A0092B-C50C-407E-A947-70E740481C1C}">
                <a14:useLocalDpi xmlns:a14="http://schemas.microsoft.com/office/drawing/2010/main" val="0"/>
              </a:ext>
            </a:extLst>
          </a:blip>
          <a:srcRect l="1364" r="-1"/>
          <a:stretch/>
        </p:blipFill>
        <p:spPr>
          <a:xfrm>
            <a:off x="6096000" y="1068232"/>
            <a:ext cx="5575141" cy="2585323"/>
          </a:xfrm>
          <a:prstGeom prst="rect">
            <a:avLst/>
          </a:prstGeom>
        </p:spPr>
      </p:pic>
      <p:pic>
        <p:nvPicPr>
          <p:cNvPr id="8" name="Picture 7" descr="A close up of a device&#10;&#10;Description automatically generated">
            <a:extLst>
              <a:ext uri="{FF2B5EF4-FFF2-40B4-BE49-F238E27FC236}">
                <a16:creationId xmlns:a16="http://schemas.microsoft.com/office/drawing/2014/main" id="{5D2C99D8-1506-5E4B-AE24-C497E1ED9BB2}"/>
              </a:ext>
            </a:extLst>
          </p:cNvPr>
          <p:cNvPicPr>
            <a:picLocks noChangeAspect="1"/>
          </p:cNvPicPr>
          <p:nvPr/>
        </p:nvPicPr>
        <p:blipFill rotWithShape="1">
          <a:blip r:embed="rId5">
            <a:extLst>
              <a:ext uri="{28A0092B-C50C-407E-A947-70E740481C1C}">
                <a14:useLocalDpi xmlns:a14="http://schemas.microsoft.com/office/drawing/2010/main" val="0"/>
              </a:ext>
            </a:extLst>
          </a:blip>
          <a:srcRect l="635" r="-1"/>
          <a:stretch/>
        </p:blipFill>
        <p:spPr>
          <a:xfrm>
            <a:off x="6096001" y="4055654"/>
            <a:ext cx="5575140" cy="2473171"/>
          </a:xfrm>
          <a:prstGeom prst="rect">
            <a:avLst/>
          </a:prstGeom>
        </p:spPr>
      </p:pic>
      <p:sp>
        <p:nvSpPr>
          <p:cNvPr id="12" name="TextBox 11">
            <a:extLst>
              <a:ext uri="{FF2B5EF4-FFF2-40B4-BE49-F238E27FC236}">
                <a16:creationId xmlns:a16="http://schemas.microsoft.com/office/drawing/2014/main" id="{76068E6C-8FF6-7046-BB0A-B1391584CF3A}"/>
              </a:ext>
            </a:extLst>
          </p:cNvPr>
          <p:cNvSpPr txBox="1"/>
          <p:nvPr/>
        </p:nvSpPr>
        <p:spPr>
          <a:xfrm>
            <a:off x="810258" y="3653555"/>
            <a:ext cx="4583543" cy="230832"/>
          </a:xfrm>
          <a:prstGeom prst="rect">
            <a:avLst/>
          </a:prstGeom>
          <a:noFill/>
        </p:spPr>
        <p:txBody>
          <a:bodyPr wrap="square" rtlCol="0">
            <a:spAutoFit/>
          </a:bodyPr>
          <a:lstStyle/>
          <a:p>
            <a:r>
              <a:rPr lang="en-US" sz="900" i="1"/>
              <a:t>Data Preprocessing – Filtering out Product records with less than 30 ratings received </a:t>
            </a:r>
            <a:endParaRPr lang="en-CN" sz="900"/>
          </a:p>
        </p:txBody>
      </p:sp>
      <p:sp>
        <p:nvSpPr>
          <p:cNvPr id="14" name="TextBox 13">
            <a:extLst>
              <a:ext uri="{FF2B5EF4-FFF2-40B4-BE49-F238E27FC236}">
                <a16:creationId xmlns:a16="http://schemas.microsoft.com/office/drawing/2014/main" id="{D7FA7799-0B19-3A41-8CFB-6E48BAC8B5C2}"/>
              </a:ext>
            </a:extLst>
          </p:cNvPr>
          <p:cNvSpPr txBox="1"/>
          <p:nvPr/>
        </p:nvSpPr>
        <p:spPr>
          <a:xfrm>
            <a:off x="6343898" y="3654195"/>
            <a:ext cx="5079343" cy="230832"/>
          </a:xfrm>
          <a:prstGeom prst="rect">
            <a:avLst/>
          </a:prstGeom>
          <a:noFill/>
        </p:spPr>
        <p:txBody>
          <a:bodyPr wrap="square" rtlCol="0">
            <a:spAutoFit/>
          </a:bodyPr>
          <a:lstStyle/>
          <a:p>
            <a:r>
              <a:rPr lang="en-US" sz="900" i="1"/>
              <a:t>Hybrid Model combing User kNN and Item kNN (additional filtering on User records imposed)</a:t>
            </a:r>
            <a:endParaRPr lang="en-CN" sz="900"/>
          </a:p>
        </p:txBody>
      </p:sp>
      <p:sp>
        <p:nvSpPr>
          <p:cNvPr id="15" name="TextBox 14">
            <a:extLst>
              <a:ext uri="{FF2B5EF4-FFF2-40B4-BE49-F238E27FC236}">
                <a16:creationId xmlns:a16="http://schemas.microsoft.com/office/drawing/2014/main" id="{EB8A024F-0121-E443-801C-4B51D83A3869}"/>
              </a:ext>
            </a:extLst>
          </p:cNvPr>
          <p:cNvSpPr txBox="1"/>
          <p:nvPr/>
        </p:nvSpPr>
        <p:spPr>
          <a:xfrm>
            <a:off x="7122294" y="6449524"/>
            <a:ext cx="3514842" cy="230832"/>
          </a:xfrm>
          <a:prstGeom prst="rect">
            <a:avLst/>
          </a:prstGeom>
          <a:noFill/>
        </p:spPr>
        <p:txBody>
          <a:bodyPr wrap="square" rtlCol="0">
            <a:spAutoFit/>
          </a:bodyPr>
          <a:lstStyle/>
          <a:p>
            <a:r>
              <a:rPr lang="en-US" sz="900" i="1"/>
              <a:t>Hybrid Model combing Item kNN and Biased Matrix Factorization</a:t>
            </a:r>
            <a:endParaRPr lang="en-CN" sz="900"/>
          </a:p>
        </p:txBody>
      </p:sp>
    </p:spTree>
    <p:extLst>
      <p:ext uri="{BB962C8B-B14F-4D97-AF65-F5344CB8AC3E}">
        <p14:creationId xmlns:p14="http://schemas.microsoft.com/office/powerpoint/2010/main" val="37156008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矩形 1">
            <a:extLst>
              <a:ext uri="{FF2B5EF4-FFF2-40B4-BE49-F238E27FC236}">
                <a16:creationId xmlns:a16="http://schemas.microsoft.com/office/drawing/2014/main" id="{0F48C2BD-9B09-4814-B6BE-C7AE89C3678F}"/>
              </a:ext>
            </a:extLst>
          </p:cNvPr>
          <p:cNvSpPr>
            <a:spLocks noChangeArrowheads="1"/>
          </p:cNvSpPr>
          <p:nvPr/>
        </p:nvSpPr>
        <p:spPr bwMode="auto">
          <a:xfrm>
            <a:off x="0" y="0"/>
            <a:ext cx="12192000" cy="890588"/>
          </a:xfrm>
          <a:prstGeom prst="rect">
            <a:avLst/>
          </a:prstGeom>
          <a:solidFill>
            <a:srgbClr val="231F2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Segoe UI" panose="020B0502040204020203" pitchFamily="34" charset="0"/>
              <a:cs typeface="Segoe UI" panose="020B0502040204020203" pitchFamily="34" charset="0"/>
              <a:sym typeface="宋体" panose="02010600030101010101" pitchFamily="2" charset="-122"/>
            </a:endParaRPr>
          </a:p>
        </p:txBody>
      </p:sp>
      <p:sp>
        <p:nvSpPr>
          <p:cNvPr id="44035" name="文本框 2">
            <a:extLst>
              <a:ext uri="{FF2B5EF4-FFF2-40B4-BE49-F238E27FC236}">
                <a16:creationId xmlns:a16="http://schemas.microsoft.com/office/drawing/2014/main" id="{6C2976BB-9AAC-4540-8669-BB87B5C27B4E}"/>
              </a:ext>
            </a:extLst>
          </p:cNvPr>
          <p:cNvSpPr>
            <a:spLocks noChangeArrowheads="1"/>
          </p:cNvSpPr>
          <p:nvPr/>
        </p:nvSpPr>
        <p:spPr bwMode="auto">
          <a:xfrm>
            <a:off x="88778" y="177644"/>
            <a:ext cx="120144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None/>
            </a:pPr>
            <a:r>
              <a:rPr lang="en-US" altLang="zh-CN" dirty="0">
                <a:solidFill>
                  <a:schemeClr val="bg1"/>
                </a:solidFill>
                <a:latin typeface="Segoe UI"/>
                <a:ea typeface="宋体"/>
                <a:cs typeface="Segoe UI"/>
                <a:sym typeface="Fira Sans" pitchFamily="2" charset="0"/>
              </a:rPr>
              <a:t>Results of Model Exploration and Tuning</a:t>
            </a:r>
            <a:r>
              <a:rPr lang="en-US" altLang="zh-CN">
                <a:solidFill>
                  <a:schemeClr val="bg1"/>
                </a:solidFill>
                <a:latin typeface="Segoe UI"/>
                <a:ea typeface="宋体"/>
                <a:cs typeface="Segoe UI"/>
                <a:sym typeface="Fira Sans" pitchFamily="2" charset="0"/>
              </a:rPr>
              <a:t> - RapidMiner</a:t>
            </a:r>
            <a:endParaRPr lang="en-US" altLang="zh-CN" dirty="0">
              <a:solidFill>
                <a:schemeClr val="bg1"/>
              </a:solidFill>
              <a:latin typeface="Segoe UI"/>
              <a:ea typeface="宋体"/>
              <a:cs typeface="Segoe UI"/>
            </a:endParaRPr>
          </a:p>
        </p:txBody>
      </p:sp>
      <p:sp>
        <p:nvSpPr>
          <p:cNvPr id="3" name="Rectangle 2">
            <a:extLst>
              <a:ext uri="{FF2B5EF4-FFF2-40B4-BE49-F238E27FC236}">
                <a16:creationId xmlns:a16="http://schemas.microsoft.com/office/drawing/2014/main" id="{9BE321EA-F891-48A1-9353-2C6BB88933C9}"/>
              </a:ext>
            </a:extLst>
          </p:cNvPr>
          <p:cNvSpPr/>
          <p:nvPr/>
        </p:nvSpPr>
        <p:spPr>
          <a:xfrm>
            <a:off x="7466166" y="1438683"/>
            <a:ext cx="4637056" cy="4801314"/>
          </a:xfrm>
          <a:prstGeom prst="rect">
            <a:avLst/>
          </a:prstGeom>
        </p:spPr>
        <p:txBody>
          <a:bodyPr wrap="square">
            <a:spAutoFit/>
          </a:bodyPr>
          <a:lstStyle/>
          <a:p>
            <a:r>
              <a:rPr lang="en-US" b="1" dirty="0">
                <a:solidFill>
                  <a:srgbClr val="262626"/>
                </a:solidFill>
                <a:latin typeface="Segoe UI" panose="020B0502040204020203" pitchFamily="34" charset="0"/>
                <a:cs typeface="Segoe UI" panose="020B0502040204020203" pitchFamily="34" charset="0"/>
              </a:rPr>
              <a:t>Most powerful class of models – Hybrid recommenders</a:t>
            </a:r>
          </a:p>
          <a:p>
            <a:pPr marL="742950" lvl="1" indent="-285750">
              <a:buFont typeface="Arial" panose="020B0604020202020204" pitchFamily="34" charset="0"/>
              <a:buChar char="•"/>
            </a:pPr>
            <a:r>
              <a:rPr lang="en-US" dirty="0">
                <a:solidFill>
                  <a:srgbClr val="262626"/>
                </a:solidFill>
                <a:latin typeface="Segoe UI" panose="020B0502040204020203" pitchFamily="34" charset="0"/>
                <a:cs typeface="Segoe UI" panose="020B0502040204020203" pitchFamily="34" charset="0"/>
              </a:rPr>
              <a:t>Significant improvement in performance over individual models</a:t>
            </a:r>
          </a:p>
          <a:p>
            <a:pPr marL="285750" indent="-285750">
              <a:buFont typeface="Arial" panose="020B0604020202020204" pitchFamily="34" charset="0"/>
              <a:buChar char="•"/>
            </a:pPr>
            <a:endParaRPr lang="en-US" dirty="0">
              <a:solidFill>
                <a:srgbClr val="262626"/>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dirty="0">
                <a:solidFill>
                  <a:srgbClr val="262626"/>
                </a:solidFill>
                <a:latin typeface="Segoe UI" panose="020B0502040204020203" pitchFamily="34" charset="0"/>
                <a:cs typeface="Segoe UI" panose="020B0502040204020203" pitchFamily="34" charset="0"/>
              </a:rPr>
              <a:t>Performance Metrics</a:t>
            </a:r>
          </a:p>
          <a:p>
            <a:pPr marL="742950" lvl="1" indent="-285750">
              <a:buFont typeface="Arial" panose="020B0604020202020204" pitchFamily="34" charset="0"/>
              <a:buChar char="•"/>
            </a:pPr>
            <a:r>
              <a:rPr lang="en-US" dirty="0">
                <a:solidFill>
                  <a:srgbClr val="262626"/>
                </a:solidFill>
                <a:latin typeface="Segoe UI" panose="020B0502040204020203" pitchFamily="34" charset="0"/>
                <a:cs typeface="Segoe UI" panose="020B0502040204020203" pitchFamily="34" charset="0"/>
              </a:rPr>
              <a:t>RMSE, MAE and NMAE” from Item Rating Prediction operator as well</a:t>
            </a:r>
          </a:p>
          <a:p>
            <a:pPr marL="285750" indent="-285750">
              <a:buFont typeface="Arial" panose="020B0604020202020204" pitchFamily="34" charset="0"/>
              <a:buChar char="•"/>
            </a:pPr>
            <a:r>
              <a:rPr lang="en-US" dirty="0">
                <a:solidFill>
                  <a:srgbClr val="262626"/>
                </a:solidFill>
                <a:latin typeface="Segoe UI" panose="020B0502040204020203" pitchFamily="34" charset="0"/>
                <a:cs typeface="Segoe UI" panose="020B0502040204020203" pitchFamily="34" charset="0"/>
              </a:rPr>
              <a:t>Baseline</a:t>
            </a:r>
          </a:p>
          <a:p>
            <a:pPr marL="742950" lvl="1" indent="-285750">
              <a:buFont typeface="Arial" panose="020B0604020202020204" pitchFamily="34" charset="0"/>
              <a:buChar char="•"/>
            </a:pPr>
            <a:r>
              <a:rPr lang="en-US" dirty="0">
                <a:solidFill>
                  <a:srgbClr val="262626"/>
                </a:solidFill>
                <a:latin typeface="Segoe UI" panose="020B0502040204020203" pitchFamily="34" charset="0"/>
                <a:cs typeface="Segoe UI" panose="020B0502040204020203" pitchFamily="34" charset="0"/>
              </a:rPr>
              <a:t>User Item Baseline (avg. rating plus a regularized user and item bias)</a:t>
            </a:r>
          </a:p>
          <a:p>
            <a:pPr marL="285750" indent="-285750">
              <a:buFont typeface="Arial" panose="020B0604020202020204" pitchFamily="34" charset="0"/>
              <a:buChar char="•"/>
            </a:pPr>
            <a:r>
              <a:rPr lang="en-US" dirty="0">
                <a:solidFill>
                  <a:srgbClr val="262626"/>
                </a:solidFill>
                <a:latin typeface="Segoe UI" panose="020B0502040204020203" pitchFamily="34" charset="0"/>
                <a:cs typeface="Segoe UI" panose="020B0502040204020203" pitchFamily="34" charset="0"/>
              </a:rPr>
              <a:t>Methods Used</a:t>
            </a:r>
          </a:p>
          <a:p>
            <a:pPr marL="742950" lvl="1" indent="-285750">
              <a:buFont typeface="Arial" panose="020B0604020202020204" pitchFamily="34" charset="0"/>
              <a:buChar char="•"/>
            </a:pPr>
            <a:r>
              <a:rPr lang="en-US" dirty="0">
                <a:solidFill>
                  <a:srgbClr val="262626"/>
                </a:solidFill>
                <a:latin typeface="Segoe UI" panose="020B0502040204020203" pitchFamily="34" charset="0"/>
                <a:cs typeface="Segoe UI" panose="020B0502040204020203" pitchFamily="34" charset="0"/>
              </a:rPr>
              <a:t>Neighborhood-based: Item &amp; User </a:t>
            </a:r>
            <a:r>
              <a:rPr lang="en-US">
                <a:solidFill>
                  <a:srgbClr val="262626"/>
                </a:solidFill>
                <a:latin typeface="Segoe UI" panose="020B0502040204020203" pitchFamily="34" charset="0"/>
                <a:cs typeface="Segoe UI" panose="020B0502040204020203" pitchFamily="34" charset="0"/>
              </a:rPr>
              <a:t>kNN</a:t>
            </a:r>
            <a:r>
              <a:rPr lang="en-US" dirty="0">
                <a:solidFill>
                  <a:srgbClr val="262626"/>
                </a:solidFill>
                <a:latin typeface="Segoe UI" panose="020B0502040204020203" pitchFamily="34" charset="0"/>
                <a:cs typeface="Segoe UI" panose="020B0502040204020203" pitchFamily="34" charset="0"/>
              </a:rPr>
              <a:t>, ”Slope One” family</a:t>
            </a:r>
          </a:p>
          <a:p>
            <a:pPr marL="742950" lvl="1" indent="-285750">
              <a:buFont typeface="Arial" panose="020B0604020202020204" pitchFamily="34" charset="0"/>
              <a:buChar char="•"/>
            </a:pPr>
            <a:r>
              <a:rPr lang="en-US" dirty="0">
                <a:solidFill>
                  <a:srgbClr val="262626"/>
                </a:solidFill>
                <a:latin typeface="Segoe UI" panose="020B0502040204020203" pitchFamily="34" charset="0"/>
                <a:cs typeface="Segoe UI" panose="020B0502040204020203" pitchFamily="34" charset="0"/>
              </a:rPr>
              <a:t>Matrix Factorization families of models</a:t>
            </a:r>
          </a:p>
          <a:p>
            <a:pPr marL="285750" indent="-285750">
              <a:buFont typeface="Arial" panose="020B0604020202020204" pitchFamily="34" charset="0"/>
              <a:buChar char="•"/>
            </a:pPr>
            <a:r>
              <a:rPr lang="en-US">
                <a:solidFill>
                  <a:srgbClr val="262626"/>
                </a:solidFill>
                <a:latin typeface="Segoe UI" panose="020B0502040204020203" pitchFamily="34" charset="0"/>
                <a:cs typeface="Segoe UI" panose="020B0502040204020203" pitchFamily="34" charset="0"/>
              </a:rPr>
              <a:t>GridSearch</a:t>
            </a:r>
            <a:r>
              <a:rPr lang="en-US" dirty="0">
                <a:solidFill>
                  <a:srgbClr val="262626"/>
                </a:solidFill>
                <a:latin typeface="Segoe UI" panose="020B0502040204020203" pitchFamily="34" charset="0"/>
                <a:cs typeface="Segoe UI" panose="020B0502040204020203" pitchFamily="34" charset="0"/>
              </a:rPr>
              <a:t> parameter optimization</a:t>
            </a:r>
          </a:p>
        </p:txBody>
      </p:sp>
      <p:pic>
        <p:nvPicPr>
          <p:cNvPr id="13" name="Picture 12" descr="A screenshot of a cell phone&#10;&#10;Description automatically generated">
            <a:extLst>
              <a:ext uri="{FF2B5EF4-FFF2-40B4-BE49-F238E27FC236}">
                <a16:creationId xmlns:a16="http://schemas.microsoft.com/office/drawing/2014/main" id="{FA3E5853-AC10-1748-873C-0813636BEF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205" y="1141463"/>
            <a:ext cx="7023100" cy="5283200"/>
          </a:xfrm>
          <a:prstGeom prst="rect">
            <a:avLst/>
          </a:prstGeom>
        </p:spPr>
      </p:pic>
    </p:spTree>
    <p:extLst>
      <p:ext uri="{BB962C8B-B14F-4D97-AF65-F5344CB8AC3E}">
        <p14:creationId xmlns:p14="http://schemas.microsoft.com/office/powerpoint/2010/main" val="33338014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矩形 1">
            <a:extLst>
              <a:ext uri="{FF2B5EF4-FFF2-40B4-BE49-F238E27FC236}">
                <a16:creationId xmlns:a16="http://schemas.microsoft.com/office/drawing/2014/main" id="{0F48C2BD-9B09-4814-B6BE-C7AE89C3678F}"/>
              </a:ext>
            </a:extLst>
          </p:cNvPr>
          <p:cNvSpPr>
            <a:spLocks noChangeArrowheads="1"/>
          </p:cNvSpPr>
          <p:nvPr/>
        </p:nvSpPr>
        <p:spPr bwMode="auto">
          <a:xfrm>
            <a:off x="0" y="0"/>
            <a:ext cx="12192000" cy="890588"/>
          </a:xfrm>
          <a:prstGeom prst="rect">
            <a:avLst/>
          </a:prstGeom>
          <a:solidFill>
            <a:srgbClr val="231F2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Segoe UI" panose="020B0502040204020203" pitchFamily="34" charset="0"/>
              <a:cs typeface="Segoe UI" panose="020B0502040204020203" pitchFamily="34" charset="0"/>
              <a:sym typeface="宋体" panose="02010600030101010101" pitchFamily="2" charset="-122"/>
            </a:endParaRPr>
          </a:p>
        </p:txBody>
      </p:sp>
      <p:sp>
        <p:nvSpPr>
          <p:cNvPr id="44035" name="文本框 2">
            <a:extLst>
              <a:ext uri="{FF2B5EF4-FFF2-40B4-BE49-F238E27FC236}">
                <a16:creationId xmlns:a16="http://schemas.microsoft.com/office/drawing/2014/main" id="{6C2976BB-9AAC-4540-8669-BB87B5C27B4E}"/>
              </a:ext>
            </a:extLst>
          </p:cNvPr>
          <p:cNvSpPr>
            <a:spLocks noChangeArrowheads="1"/>
          </p:cNvSpPr>
          <p:nvPr/>
        </p:nvSpPr>
        <p:spPr bwMode="auto">
          <a:xfrm>
            <a:off x="-314325" y="122238"/>
            <a:ext cx="1203959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None/>
            </a:pPr>
            <a:r>
              <a:rPr lang="en-US" altLang="zh-CN" dirty="0">
                <a:solidFill>
                  <a:schemeClr val="bg1"/>
                </a:solidFill>
                <a:latin typeface="Segoe UI" panose="020B0502040204020203" pitchFamily="34" charset="0"/>
                <a:cs typeface="Segoe UI" panose="020B0502040204020203" pitchFamily="34" charset="0"/>
                <a:sym typeface="Fira Sans" pitchFamily="2" charset="0"/>
              </a:rPr>
              <a:t>Gauging Effectiveness of Fake Review Detection Model</a:t>
            </a:r>
            <a:endParaRPr lang="zh-CN" altLang="en-US" dirty="0">
              <a:solidFill>
                <a:schemeClr val="bg1"/>
              </a:solidFill>
              <a:latin typeface="Segoe UI" panose="020B0502040204020203" pitchFamily="34" charset="0"/>
              <a:cs typeface="Segoe UI" panose="020B0502040204020203" pitchFamily="34" charset="0"/>
              <a:sym typeface="Fira Sans" pitchFamily="2" charset="0"/>
            </a:endParaRPr>
          </a:p>
        </p:txBody>
      </p:sp>
      <p:pic>
        <p:nvPicPr>
          <p:cNvPr id="2" name="Picture 1">
            <a:extLst>
              <a:ext uri="{FF2B5EF4-FFF2-40B4-BE49-F238E27FC236}">
                <a16:creationId xmlns:a16="http://schemas.microsoft.com/office/drawing/2014/main" id="{36DE6BB0-7B25-4C4F-8E6A-001D86310573}"/>
              </a:ext>
            </a:extLst>
          </p:cNvPr>
          <p:cNvPicPr>
            <a:picLocks noChangeAspect="1"/>
          </p:cNvPicPr>
          <p:nvPr/>
        </p:nvPicPr>
        <p:blipFill>
          <a:blip r:embed="rId3"/>
          <a:stretch>
            <a:fillRect/>
          </a:stretch>
        </p:blipFill>
        <p:spPr>
          <a:xfrm>
            <a:off x="2526444" y="2336508"/>
            <a:ext cx="7490784" cy="3855948"/>
          </a:xfrm>
          <a:prstGeom prst="rect">
            <a:avLst/>
          </a:prstGeom>
        </p:spPr>
      </p:pic>
      <p:sp>
        <p:nvSpPr>
          <p:cNvPr id="9" name="Rectangle 8">
            <a:extLst>
              <a:ext uri="{FF2B5EF4-FFF2-40B4-BE49-F238E27FC236}">
                <a16:creationId xmlns:a16="http://schemas.microsoft.com/office/drawing/2014/main" id="{3886F291-956F-4829-B285-7342B5EE9DFB}"/>
              </a:ext>
            </a:extLst>
          </p:cNvPr>
          <p:cNvSpPr/>
          <p:nvPr/>
        </p:nvSpPr>
        <p:spPr>
          <a:xfrm>
            <a:off x="332782" y="1332156"/>
            <a:ext cx="11755046" cy="1200329"/>
          </a:xfrm>
          <a:prstGeom prst="rect">
            <a:avLst/>
          </a:prstGeom>
        </p:spPr>
        <p:txBody>
          <a:bodyPr wrap="square">
            <a:spAutoFit/>
          </a:bodyPr>
          <a:lstStyle/>
          <a:p>
            <a:pPr algn="ctr"/>
            <a:r>
              <a:rPr lang="en-US" b="1" dirty="0">
                <a:solidFill>
                  <a:srgbClr val="262626"/>
                </a:solidFill>
                <a:latin typeface="Segoe UI" panose="020B0502040204020203" pitchFamily="34" charset="0"/>
                <a:cs typeface="Segoe UI" panose="020B0502040204020203" pitchFamily="34" charset="0"/>
              </a:rPr>
              <a:t>Does using the fake review detection model make a difference?</a:t>
            </a:r>
          </a:p>
          <a:p>
            <a:pPr algn="ctr"/>
            <a:endParaRPr lang="en-US" b="1" dirty="0">
              <a:solidFill>
                <a:srgbClr val="262626"/>
              </a:solidFill>
              <a:latin typeface="Segoe UI" panose="020B0502040204020203" pitchFamily="34" charset="0"/>
              <a:cs typeface="Segoe UI" panose="020B0502040204020203" pitchFamily="34" charset="0"/>
            </a:endParaRPr>
          </a:p>
          <a:p>
            <a:pPr marL="285750" indent="-285750" algn="ctr">
              <a:buFont typeface="Arial" panose="020B0604020202020204" pitchFamily="34" charset="0"/>
              <a:buChar char="•"/>
            </a:pPr>
            <a:r>
              <a:rPr lang="en-US" dirty="0">
                <a:solidFill>
                  <a:srgbClr val="262626"/>
                </a:solidFill>
                <a:latin typeface="Segoe UI" panose="020B0502040204020203" pitchFamily="34" charset="0"/>
                <a:cs typeface="Segoe UI" panose="020B0502040204020203" pitchFamily="34" charset="0"/>
              </a:rPr>
              <a:t>Compared recommended products for customers buying the most popular products</a:t>
            </a:r>
          </a:p>
          <a:p>
            <a:pPr marL="285750" indent="-285750" algn="ctr">
              <a:buFont typeface="Arial" panose="020B0604020202020204" pitchFamily="34" charset="0"/>
              <a:buChar char="•"/>
            </a:pPr>
            <a:endParaRPr lang="en-US" dirty="0">
              <a:solidFill>
                <a:srgbClr val="262626"/>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70163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矩形 1">
            <a:extLst>
              <a:ext uri="{FF2B5EF4-FFF2-40B4-BE49-F238E27FC236}">
                <a16:creationId xmlns:a16="http://schemas.microsoft.com/office/drawing/2014/main" id="{0F48C2BD-9B09-4814-B6BE-C7AE89C3678F}"/>
              </a:ext>
            </a:extLst>
          </p:cNvPr>
          <p:cNvSpPr>
            <a:spLocks noChangeArrowheads="1"/>
          </p:cNvSpPr>
          <p:nvPr/>
        </p:nvSpPr>
        <p:spPr bwMode="auto">
          <a:xfrm>
            <a:off x="0" y="0"/>
            <a:ext cx="12192000" cy="890588"/>
          </a:xfrm>
          <a:prstGeom prst="rect">
            <a:avLst/>
          </a:prstGeom>
          <a:solidFill>
            <a:srgbClr val="231F2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Segoe UI" panose="020B0502040204020203" pitchFamily="34" charset="0"/>
              <a:cs typeface="Segoe UI" panose="020B0502040204020203" pitchFamily="34" charset="0"/>
              <a:sym typeface="宋体" panose="02010600030101010101" pitchFamily="2" charset="-122"/>
            </a:endParaRPr>
          </a:p>
        </p:txBody>
      </p:sp>
      <p:sp>
        <p:nvSpPr>
          <p:cNvPr id="44035" name="文本框 2">
            <a:extLst>
              <a:ext uri="{FF2B5EF4-FFF2-40B4-BE49-F238E27FC236}">
                <a16:creationId xmlns:a16="http://schemas.microsoft.com/office/drawing/2014/main" id="{6C2976BB-9AAC-4540-8669-BB87B5C27B4E}"/>
              </a:ext>
            </a:extLst>
          </p:cNvPr>
          <p:cNvSpPr>
            <a:spLocks noChangeArrowheads="1"/>
          </p:cNvSpPr>
          <p:nvPr/>
        </p:nvSpPr>
        <p:spPr bwMode="auto">
          <a:xfrm>
            <a:off x="-314325" y="122238"/>
            <a:ext cx="1203959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None/>
            </a:pPr>
            <a:r>
              <a:rPr lang="en-US" altLang="zh-CN" dirty="0">
                <a:solidFill>
                  <a:schemeClr val="bg1"/>
                </a:solidFill>
                <a:latin typeface="Segoe UI" panose="020B0502040204020203" pitchFamily="34" charset="0"/>
                <a:cs typeface="Segoe UI" panose="020B0502040204020203" pitchFamily="34" charset="0"/>
                <a:sym typeface="Fira Sans" pitchFamily="2" charset="0"/>
              </a:rPr>
              <a:t>Results of Comparison between Recommender Systems</a:t>
            </a:r>
            <a:endParaRPr lang="zh-CN" altLang="en-US" dirty="0">
              <a:solidFill>
                <a:schemeClr val="bg1"/>
              </a:solidFill>
              <a:latin typeface="Segoe UI" panose="020B0502040204020203" pitchFamily="34" charset="0"/>
              <a:cs typeface="Segoe UI" panose="020B0502040204020203" pitchFamily="34" charset="0"/>
              <a:sym typeface="Fira Sans" pitchFamily="2" charset="0"/>
            </a:endParaRPr>
          </a:p>
        </p:txBody>
      </p:sp>
      <p:pic>
        <p:nvPicPr>
          <p:cNvPr id="5" name="Picture 4">
            <a:extLst>
              <a:ext uri="{FF2B5EF4-FFF2-40B4-BE49-F238E27FC236}">
                <a16:creationId xmlns:a16="http://schemas.microsoft.com/office/drawing/2014/main" id="{DA611072-FD9B-4BED-BBA6-EE4EB5401120}"/>
              </a:ext>
            </a:extLst>
          </p:cNvPr>
          <p:cNvPicPr>
            <a:picLocks noChangeAspect="1"/>
          </p:cNvPicPr>
          <p:nvPr/>
        </p:nvPicPr>
        <p:blipFill rotWithShape="1">
          <a:blip r:embed="rId3"/>
          <a:srcRect b="21702"/>
          <a:stretch/>
        </p:blipFill>
        <p:spPr>
          <a:xfrm>
            <a:off x="6550291" y="1868876"/>
            <a:ext cx="5362501" cy="3233475"/>
          </a:xfrm>
          <a:prstGeom prst="rect">
            <a:avLst/>
          </a:prstGeom>
        </p:spPr>
      </p:pic>
      <p:sp>
        <p:nvSpPr>
          <p:cNvPr id="7" name="Rectangle 6">
            <a:extLst>
              <a:ext uri="{FF2B5EF4-FFF2-40B4-BE49-F238E27FC236}">
                <a16:creationId xmlns:a16="http://schemas.microsoft.com/office/drawing/2014/main" id="{1BC9C205-E66B-4748-A2F1-D596C401C190}"/>
              </a:ext>
            </a:extLst>
          </p:cNvPr>
          <p:cNvSpPr/>
          <p:nvPr/>
        </p:nvSpPr>
        <p:spPr>
          <a:xfrm>
            <a:off x="439838" y="2488445"/>
            <a:ext cx="5959526"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262626"/>
                </a:solidFill>
                <a:latin typeface="Segoe UI" panose="020B0502040204020203" pitchFamily="34" charset="0"/>
                <a:cs typeface="Segoe UI" panose="020B0502040204020203" pitchFamily="34" charset="0"/>
              </a:rPr>
              <a:t>Compared the top recommended product for 23 customers buying the most popular products</a:t>
            </a:r>
          </a:p>
          <a:p>
            <a:pPr marL="285750" indent="-285750">
              <a:buFont typeface="Arial" panose="020B0604020202020204" pitchFamily="34" charset="0"/>
              <a:buChar char="•"/>
            </a:pPr>
            <a:r>
              <a:rPr lang="en-US" dirty="0">
                <a:solidFill>
                  <a:srgbClr val="262626"/>
                </a:solidFill>
                <a:latin typeface="Segoe UI" panose="020B0502040204020203" pitchFamily="34" charset="0"/>
                <a:cs typeface="Segoe UI" panose="020B0502040204020203" pitchFamily="34" charset="0"/>
              </a:rPr>
              <a:t>Only 1 out of 23 received the same top</a:t>
            </a:r>
            <a:r>
              <a:rPr lang="zh-CN" altLang="en-US" dirty="0">
                <a:solidFill>
                  <a:srgbClr val="262626"/>
                </a:solidFill>
                <a:latin typeface="Segoe UI" panose="020B0502040204020203" pitchFamily="34" charset="0"/>
                <a:cs typeface="Segoe UI" panose="020B0502040204020203" pitchFamily="34" charset="0"/>
              </a:rPr>
              <a:t> </a:t>
            </a:r>
            <a:r>
              <a:rPr lang="en-US" altLang="zh-CN" dirty="0">
                <a:solidFill>
                  <a:srgbClr val="262626"/>
                </a:solidFill>
                <a:latin typeface="Segoe UI" panose="020B0502040204020203" pitchFamily="34" charset="0"/>
                <a:cs typeface="Segoe UI" panose="020B0502040204020203" pitchFamily="34" charset="0"/>
              </a:rPr>
              <a:t>1</a:t>
            </a:r>
            <a:r>
              <a:rPr lang="zh-CN" altLang="en-US" dirty="0">
                <a:solidFill>
                  <a:srgbClr val="262626"/>
                </a:solidFill>
                <a:latin typeface="Segoe UI" panose="020B0502040204020203" pitchFamily="34" charset="0"/>
                <a:cs typeface="Segoe UI" panose="020B0502040204020203" pitchFamily="34" charset="0"/>
              </a:rPr>
              <a:t> </a:t>
            </a:r>
            <a:r>
              <a:rPr lang="en-US" dirty="0">
                <a:solidFill>
                  <a:srgbClr val="262626"/>
                </a:solidFill>
                <a:latin typeface="Segoe UI" panose="020B0502040204020203" pitchFamily="34" charset="0"/>
                <a:cs typeface="Segoe UI" panose="020B0502040204020203" pitchFamily="34" charset="0"/>
              </a:rPr>
              <a:t>recommended product</a:t>
            </a:r>
          </a:p>
          <a:p>
            <a:endParaRPr lang="en-US" dirty="0">
              <a:solidFill>
                <a:srgbClr val="262626"/>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dirty="0">
                <a:solidFill>
                  <a:srgbClr val="262626"/>
                </a:solidFill>
                <a:latin typeface="Segoe UI" panose="020B0502040204020203" pitchFamily="34" charset="0"/>
                <a:cs typeface="Segoe UI" panose="020B0502040204020203" pitchFamily="34" charset="0"/>
              </a:rPr>
              <a:t>Relaxed the constraints of matching to top 3 regardless of orders of recommended products</a:t>
            </a:r>
          </a:p>
          <a:p>
            <a:pPr marL="285750" indent="-285750">
              <a:buFont typeface="Arial" panose="020B0604020202020204" pitchFamily="34" charset="0"/>
              <a:buChar char="•"/>
            </a:pPr>
            <a:r>
              <a:rPr lang="en-US" dirty="0">
                <a:solidFill>
                  <a:srgbClr val="262626"/>
                </a:solidFill>
                <a:latin typeface="Segoe UI" panose="020B0502040204020203" pitchFamily="34" charset="0"/>
                <a:cs typeface="Segoe UI" panose="020B0502040204020203" pitchFamily="34" charset="0"/>
              </a:rPr>
              <a:t>97% products recommended by the two recommender systems were different</a:t>
            </a:r>
          </a:p>
        </p:txBody>
      </p:sp>
      <p:sp>
        <p:nvSpPr>
          <p:cNvPr id="8" name="文本框 16">
            <a:extLst>
              <a:ext uri="{FF2B5EF4-FFF2-40B4-BE49-F238E27FC236}">
                <a16:creationId xmlns:a16="http://schemas.microsoft.com/office/drawing/2014/main" id="{7EF42316-0321-4D3F-BB35-A0A3E474F6FA}"/>
              </a:ext>
            </a:extLst>
          </p:cNvPr>
          <p:cNvSpPr>
            <a:spLocks noChangeArrowheads="1"/>
          </p:cNvSpPr>
          <p:nvPr/>
        </p:nvSpPr>
        <p:spPr bwMode="auto">
          <a:xfrm>
            <a:off x="439838" y="1592788"/>
            <a:ext cx="504270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2400" b="1" dirty="0">
                <a:solidFill>
                  <a:srgbClr val="262626"/>
                </a:solidFill>
                <a:latin typeface="Segoe UI" panose="020B0502040204020203" pitchFamily="34" charset="0"/>
                <a:cs typeface="Segoe UI" panose="020B0502040204020203" pitchFamily="34" charset="0"/>
                <a:sym typeface="Open Sans" pitchFamily="34" charset="0"/>
              </a:rPr>
              <a:t>Fake review labeling and filtering does make a difference</a:t>
            </a:r>
            <a:endParaRPr lang="zh-CN" altLang="en-US" sz="2400" b="1" dirty="0">
              <a:solidFill>
                <a:srgbClr val="262626"/>
              </a:solidFill>
              <a:latin typeface="Segoe UI" panose="020B0502040204020203" pitchFamily="34" charset="0"/>
              <a:cs typeface="Segoe UI" panose="020B0502040204020203" pitchFamily="34" charset="0"/>
              <a:sym typeface="Open Sans" pitchFamily="34" charset="0"/>
            </a:endParaRPr>
          </a:p>
        </p:txBody>
      </p:sp>
    </p:spTree>
    <p:extLst>
      <p:ext uri="{BB962C8B-B14F-4D97-AF65-F5344CB8AC3E}">
        <p14:creationId xmlns:p14="http://schemas.microsoft.com/office/powerpoint/2010/main" val="3468103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6" name="矩形 1">
            <a:extLst>
              <a:ext uri="{FF2B5EF4-FFF2-40B4-BE49-F238E27FC236}">
                <a16:creationId xmlns:a16="http://schemas.microsoft.com/office/drawing/2014/main" id="{42A5504D-AD28-4F61-BA14-A0BA4AB10BFE}"/>
              </a:ext>
            </a:extLst>
          </p:cNvPr>
          <p:cNvSpPr>
            <a:spLocks noChangeArrowheads="1"/>
          </p:cNvSpPr>
          <p:nvPr/>
        </p:nvSpPr>
        <p:spPr bwMode="auto">
          <a:xfrm>
            <a:off x="0" y="6211668"/>
            <a:ext cx="12192000" cy="646332"/>
          </a:xfrm>
          <a:prstGeom prst="rect">
            <a:avLst/>
          </a:prstGeom>
          <a:solidFill>
            <a:srgbClr val="FFD72D"/>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Segoe UI" panose="020B0502040204020203" pitchFamily="34" charset="0"/>
              <a:cs typeface="Segoe UI" panose="020B0502040204020203" pitchFamily="34" charset="0"/>
              <a:sym typeface="宋体" panose="02010600030101010101" pitchFamily="2" charset="-122"/>
            </a:endParaRPr>
          </a:p>
        </p:txBody>
      </p:sp>
      <p:grpSp>
        <p:nvGrpSpPr>
          <p:cNvPr id="25607" name="组合 5">
            <a:extLst>
              <a:ext uri="{FF2B5EF4-FFF2-40B4-BE49-F238E27FC236}">
                <a16:creationId xmlns:a16="http://schemas.microsoft.com/office/drawing/2014/main" id="{E4F33B67-8D65-4930-ACD7-2713905A504B}"/>
              </a:ext>
            </a:extLst>
          </p:cNvPr>
          <p:cNvGrpSpPr>
            <a:grpSpLocks/>
          </p:cNvGrpSpPr>
          <p:nvPr/>
        </p:nvGrpSpPr>
        <p:grpSpPr bwMode="auto">
          <a:xfrm>
            <a:off x="0" y="449152"/>
            <a:ext cx="12192000" cy="646331"/>
            <a:chOff x="0" y="-111"/>
            <a:chExt cx="12192000" cy="646550"/>
          </a:xfrm>
        </p:grpSpPr>
        <p:sp>
          <p:nvSpPr>
            <p:cNvPr id="25621" name="直接连接符 4">
              <a:extLst>
                <a:ext uri="{FF2B5EF4-FFF2-40B4-BE49-F238E27FC236}">
                  <a16:creationId xmlns:a16="http://schemas.microsoft.com/office/drawing/2014/main" id="{42D962FE-991A-4051-8A57-E5BB25233836}"/>
                </a:ext>
              </a:extLst>
            </p:cNvPr>
            <p:cNvSpPr>
              <a:spLocks noChangeShapeType="1"/>
            </p:cNvSpPr>
            <p:nvPr/>
          </p:nvSpPr>
          <p:spPr bwMode="auto">
            <a:xfrm>
              <a:off x="0" y="323165"/>
              <a:ext cx="12192000" cy="1"/>
            </a:xfrm>
            <a:prstGeom prst="line">
              <a:avLst/>
            </a:prstGeom>
            <a:noFill/>
            <a:ln w="28575">
              <a:solidFill>
                <a:srgbClr val="262626"/>
              </a:solidFill>
              <a:bevel/>
              <a:headEnd/>
              <a:tailEnd/>
            </a:ln>
            <a:extLst>
              <a:ext uri="{909E8E84-426E-40DD-AFC4-6F175D3DCCD1}">
                <a14:hiddenFill xmlns:a14="http://schemas.microsoft.com/office/drawing/2010/main">
                  <a:noFill/>
                </a14:hiddenFill>
              </a:ext>
            </a:extLst>
          </p:spPr>
          <p:txBody>
            <a:bodyPr/>
            <a:lstStyle/>
            <a:p>
              <a:endParaRPr lang="en-US">
                <a:latin typeface="Segoe UI" panose="020B0502040204020203" pitchFamily="34" charset="0"/>
                <a:cs typeface="Segoe UI" panose="020B0502040204020203" pitchFamily="34" charset="0"/>
              </a:endParaRPr>
            </a:p>
          </p:txBody>
        </p:sp>
        <p:sp>
          <p:nvSpPr>
            <p:cNvPr id="25622" name="文本框 2">
              <a:extLst>
                <a:ext uri="{FF2B5EF4-FFF2-40B4-BE49-F238E27FC236}">
                  <a16:creationId xmlns:a16="http://schemas.microsoft.com/office/drawing/2014/main" id="{34CDEFE8-67C3-4AAF-93E3-850151E33758}"/>
                </a:ext>
              </a:extLst>
            </p:cNvPr>
            <p:cNvSpPr>
              <a:spLocks noChangeArrowheads="1"/>
            </p:cNvSpPr>
            <p:nvPr/>
          </p:nvSpPr>
          <p:spPr bwMode="auto">
            <a:xfrm>
              <a:off x="4643152" y="-111"/>
              <a:ext cx="2883185" cy="646550"/>
            </a:xfrm>
            <a:prstGeom prst="rect">
              <a:avLst/>
            </a:prstGeom>
            <a:solidFill>
              <a:srgbClr val="FFD72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3600">
                  <a:solidFill>
                    <a:srgbClr val="0C0C0C"/>
                  </a:solidFill>
                  <a:latin typeface="Segoe UI" panose="020B0502040204020203" pitchFamily="34" charset="0"/>
                  <a:ea typeface="Microsoft GothicNeo" panose="020B0503020000020004" pitchFamily="34" charset="-127"/>
                  <a:cs typeface="Segoe UI" panose="020B0502040204020203" pitchFamily="34" charset="0"/>
                  <a:sym typeface="Fira Sans" pitchFamily="2" charset="0"/>
                </a:rPr>
                <a:t>Team Alexa</a:t>
              </a:r>
              <a:endParaRPr lang="zh-CN" altLang="en-US" sz="3600">
                <a:solidFill>
                  <a:srgbClr val="0C0C0C"/>
                </a:solidFill>
                <a:latin typeface="Segoe UI" panose="020B0502040204020203" pitchFamily="34" charset="0"/>
                <a:ea typeface="Microsoft GothicNeo" panose="020B0503020000020004" pitchFamily="34" charset="-127"/>
                <a:cs typeface="Segoe UI" panose="020B0502040204020203" pitchFamily="34" charset="0"/>
                <a:sym typeface="Fira Sans" pitchFamily="2" charset="0"/>
              </a:endParaRPr>
            </a:p>
          </p:txBody>
        </p:sp>
      </p:grpSp>
      <p:sp>
        <p:nvSpPr>
          <p:cNvPr id="25608" name="矩形 11">
            <a:extLst>
              <a:ext uri="{FF2B5EF4-FFF2-40B4-BE49-F238E27FC236}">
                <a16:creationId xmlns:a16="http://schemas.microsoft.com/office/drawing/2014/main" id="{1B65D1CC-7FCD-4878-B5A8-DB4767A650AA}"/>
              </a:ext>
            </a:extLst>
          </p:cNvPr>
          <p:cNvSpPr>
            <a:spLocks noChangeArrowheads="1"/>
          </p:cNvSpPr>
          <p:nvPr/>
        </p:nvSpPr>
        <p:spPr bwMode="auto">
          <a:xfrm>
            <a:off x="531813" y="4421623"/>
            <a:ext cx="2525712" cy="541338"/>
          </a:xfrm>
          <a:prstGeom prst="rect">
            <a:avLst/>
          </a:prstGeom>
          <a:solidFill>
            <a:srgbClr val="231F2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Segoe UI" panose="020B0502040204020203" pitchFamily="34" charset="0"/>
              <a:cs typeface="Segoe UI" panose="020B0502040204020203" pitchFamily="34" charset="0"/>
              <a:sym typeface="宋体" panose="02010600030101010101" pitchFamily="2" charset="-122"/>
            </a:endParaRPr>
          </a:p>
        </p:txBody>
      </p:sp>
      <p:sp>
        <p:nvSpPr>
          <p:cNvPr id="25609" name="矩形 12">
            <a:extLst>
              <a:ext uri="{FF2B5EF4-FFF2-40B4-BE49-F238E27FC236}">
                <a16:creationId xmlns:a16="http://schemas.microsoft.com/office/drawing/2014/main" id="{EFB91F3B-6C25-4F29-859B-349296861F3A}"/>
              </a:ext>
            </a:extLst>
          </p:cNvPr>
          <p:cNvSpPr>
            <a:spLocks noChangeArrowheads="1"/>
          </p:cNvSpPr>
          <p:nvPr/>
        </p:nvSpPr>
        <p:spPr bwMode="auto">
          <a:xfrm>
            <a:off x="3398838" y="4421623"/>
            <a:ext cx="2525712" cy="541338"/>
          </a:xfrm>
          <a:prstGeom prst="rect">
            <a:avLst/>
          </a:prstGeom>
          <a:solidFill>
            <a:srgbClr val="231F2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Segoe UI" panose="020B0502040204020203" pitchFamily="34" charset="0"/>
              <a:cs typeface="Segoe UI" panose="020B0502040204020203" pitchFamily="34" charset="0"/>
              <a:sym typeface="宋体" panose="02010600030101010101" pitchFamily="2" charset="-122"/>
            </a:endParaRPr>
          </a:p>
        </p:txBody>
      </p:sp>
      <p:sp>
        <p:nvSpPr>
          <p:cNvPr id="25610" name="矩形 13">
            <a:extLst>
              <a:ext uri="{FF2B5EF4-FFF2-40B4-BE49-F238E27FC236}">
                <a16:creationId xmlns:a16="http://schemas.microsoft.com/office/drawing/2014/main" id="{F635D958-E67E-469C-AB46-4C94FD130192}"/>
              </a:ext>
            </a:extLst>
          </p:cNvPr>
          <p:cNvSpPr>
            <a:spLocks noChangeArrowheads="1"/>
          </p:cNvSpPr>
          <p:nvPr/>
        </p:nvSpPr>
        <p:spPr bwMode="auto">
          <a:xfrm>
            <a:off x="6264275" y="4421623"/>
            <a:ext cx="2524125" cy="541338"/>
          </a:xfrm>
          <a:prstGeom prst="rect">
            <a:avLst/>
          </a:prstGeom>
          <a:solidFill>
            <a:srgbClr val="231F2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Segoe UI" panose="020B0502040204020203" pitchFamily="34" charset="0"/>
              <a:cs typeface="Segoe UI" panose="020B0502040204020203" pitchFamily="34" charset="0"/>
              <a:sym typeface="宋体" panose="02010600030101010101" pitchFamily="2" charset="-122"/>
            </a:endParaRPr>
          </a:p>
        </p:txBody>
      </p:sp>
      <p:sp>
        <p:nvSpPr>
          <p:cNvPr id="25611" name="矩形 14">
            <a:extLst>
              <a:ext uri="{FF2B5EF4-FFF2-40B4-BE49-F238E27FC236}">
                <a16:creationId xmlns:a16="http://schemas.microsoft.com/office/drawing/2014/main" id="{43F8D577-5173-45A6-B5C3-B1246B0A0C08}"/>
              </a:ext>
            </a:extLst>
          </p:cNvPr>
          <p:cNvSpPr>
            <a:spLocks noChangeArrowheads="1"/>
          </p:cNvSpPr>
          <p:nvPr/>
        </p:nvSpPr>
        <p:spPr bwMode="auto">
          <a:xfrm>
            <a:off x="9128125" y="4421623"/>
            <a:ext cx="2525713" cy="541338"/>
          </a:xfrm>
          <a:prstGeom prst="rect">
            <a:avLst/>
          </a:prstGeom>
          <a:solidFill>
            <a:srgbClr val="231F2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Segoe UI" panose="020B0502040204020203" pitchFamily="34" charset="0"/>
              <a:cs typeface="Segoe UI" panose="020B0502040204020203" pitchFamily="34" charset="0"/>
              <a:sym typeface="宋体" panose="02010600030101010101" pitchFamily="2" charset="-122"/>
            </a:endParaRPr>
          </a:p>
        </p:txBody>
      </p:sp>
      <p:sp>
        <p:nvSpPr>
          <p:cNvPr id="25612" name="文本框 24">
            <a:extLst>
              <a:ext uri="{FF2B5EF4-FFF2-40B4-BE49-F238E27FC236}">
                <a16:creationId xmlns:a16="http://schemas.microsoft.com/office/drawing/2014/main" id="{DE8DC22D-934D-45D3-8E1A-7A1ACFF0E78A}"/>
              </a:ext>
            </a:extLst>
          </p:cNvPr>
          <p:cNvSpPr>
            <a:spLocks noChangeArrowheads="1"/>
          </p:cNvSpPr>
          <p:nvPr/>
        </p:nvSpPr>
        <p:spPr bwMode="auto">
          <a:xfrm>
            <a:off x="756400" y="4502586"/>
            <a:ext cx="21209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2000">
                <a:solidFill>
                  <a:schemeClr val="bg1"/>
                </a:solidFill>
                <a:latin typeface="Segoe UI" panose="020B0502040204020203" pitchFamily="34" charset="0"/>
                <a:cs typeface="Segoe UI" panose="020B0502040204020203" pitchFamily="34" charset="0"/>
                <a:sym typeface="Arial" panose="020B0604020202020204" pitchFamily="34" charset="0"/>
              </a:rPr>
              <a:t>Alex Yang</a:t>
            </a:r>
          </a:p>
        </p:txBody>
      </p:sp>
      <p:sp>
        <p:nvSpPr>
          <p:cNvPr id="25613" name="文本框 25">
            <a:extLst>
              <a:ext uri="{FF2B5EF4-FFF2-40B4-BE49-F238E27FC236}">
                <a16:creationId xmlns:a16="http://schemas.microsoft.com/office/drawing/2014/main" id="{C4A66EAA-70C0-49AD-94A2-B9CB33D82350}"/>
              </a:ext>
            </a:extLst>
          </p:cNvPr>
          <p:cNvSpPr>
            <a:spLocks noChangeArrowheads="1"/>
          </p:cNvSpPr>
          <p:nvPr/>
        </p:nvSpPr>
        <p:spPr bwMode="auto">
          <a:xfrm>
            <a:off x="3622500" y="4504173"/>
            <a:ext cx="21209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2000">
                <a:solidFill>
                  <a:schemeClr val="bg1"/>
                </a:solidFill>
                <a:latin typeface="Segoe UI" panose="020B0502040204020203" pitchFamily="34" charset="0"/>
                <a:cs typeface="Segoe UI" panose="020B0502040204020203" pitchFamily="34" charset="0"/>
                <a:sym typeface="Arial" panose="020B0604020202020204" pitchFamily="34" charset="0"/>
              </a:rPr>
              <a:t>Dipeeka Bastola</a:t>
            </a:r>
          </a:p>
        </p:txBody>
      </p:sp>
      <p:sp>
        <p:nvSpPr>
          <p:cNvPr id="25614" name="文本框 26">
            <a:extLst>
              <a:ext uri="{FF2B5EF4-FFF2-40B4-BE49-F238E27FC236}">
                <a16:creationId xmlns:a16="http://schemas.microsoft.com/office/drawing/2014/main" id="{A46B628A-0083-4C31-B4AB-691E977700A1}"/>
              </a:ext>
            </a:extLst>
          </p:cNvPr>
          <p:cNvSpPr>
            <a:spLocks noChangeArrowheads="1"/>
          </p:cNvSpPr>
          <p:nvPr/>
        </p:nvSpPr>
        <p:spPr bwMode="auto">
          <a:xfrm>
            <a:off x="6491778" y="4504173"/>
            <a:ext cx="21209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2000">
                <a:solidFill>
                  <a:schemeClr val="bg1"/>
                </a:solidFill>
                <a:latin typeface="Segoe UI" panose="020B0502040204020203" pitchFamily="34" charset="0"/>
                <a:cs typeface="Segoe UI" panose="020B0502040204020203" pitchFamily="34" charset="0"/>
                <a:sym typeface="Arial" panose="020B0604020202020204" pitchFamily="34" charset="0"/>
              </a:rPr>
              <a:t>Fei Hou</a:t>
            </a:r>
          </a:p>
        </p:txBody>
      </p:sp>
      <p:sp>
        <p:nvSpPr>
          <p:cNvPr id="25615" name="文本框 27">
            <a:extLst>
              <a:ext uri="{FF2B5EF4-FFF2-40B4-BE49-F238E27FC236}">
                <a16:creationId xmlns:a16="http://schemas.microsoft.com/office/drawing/2014/main" id="{2610F382-F4A7-4A10-B38A-CE7EFF53B786}"/>
              </a:ext>
            </a:extLst>
          </p:cNvPr>
          <p:cNvSpPr>
            <a:spLocks noChangeArrowheads="1"/>
          </p:cNvSpPr>
          <p:nvPr/>
        </p:nvSpPr>
        <p:spPr bwMode="auto">
          <a:xfrm>
            <a:off x="9296138" y="4504173"/>
            <a:ext cx="21209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2000">
                <a:solidFill>
                  <a:schemeClr val="bg1"/>
                </a:solidFill>
                <a:latin typeface="Segoe UI" panose="020B0502040204020203" pitchFamily="34" charset="0"/>
                <a:cs typeface="Segoe UI" panose="020B0502040204020203" pitchFamily="34" charset="0"/>
                <a:sym typeface="Arial" panose="020B0604020202020204" pitchFamily="34" charset="0"/>
              </a:rPr>
              <a:t>Susie Bai</a:t>
            </a:r>
          </a:p>
        </p:txBody>
      </p:sp>
      <p:pic>
        <p:nvPicPr>
          <p:cNvPr id="25" name="Picture 24">
            <a:extLst>
              <a:ext uri="{FF2B5EF4-FFF2-40B4-BE49-F238E27FC236}">
                <a16:creationId xmlns:a16="http://schemas.microsoft.com/office/drawing/2014/main" id="{F05E798B-5677-4C2A-A32F-5D370854F63D}"/>
              </a:ext>
            </a:extLst>
          </p:cNvPr>
          <p:cNvPicPr>
            <a:picLocks noChangeAspect="1"/>
          </p:cNvPicPr>
          <p:nvPr/>
        </p:nvPicPr>
        <p:blipFill>
          <a:blip r:embed="rId3"/>
          <a:stretch>
            <a:fillRect/>
          </a:stretch>
        </p:blipFill>
        <p:spPr>
          <a:xfrm>
            <a:off x="3666662" y="2155769"/>
            <a:ext cx="2032576" cy="1967310"/>
          </a:xfrm>
          <a:prstGeom prst="ellipse">
            <a:avLst/>
          </a:prstGeom>
          <a:ln>
            <a:noFill/>
          </a:ln>
          <a:effectLst>
            <a:softEdge rad="112500"/>
          </a:effectLst>
        </p:spPr>
      </p:pic>
      <p:pic>
        <p:nvPicPr>
          <p:cNvPr id="26" name="Picture 25" descr="A person wearing glasses and smiling at the camera&#10;&#10;Description generated with very high confidence">
            <a:extLst>
              <a:ext uri="{FF2B5EF4-FFF2-40B4-BE49-F238E27FC236}">
                <a16:creationId xmlns:a16="http://schemas.microsoft.com/office/drawing/2014/main" id="{B73A853E-6C9C-470C-A812-9E4ADF97A2F9}"/>
              </a:ext>
            </a:extLst>
          </p:cNvPr>
          <p:cNvPicPr>
            <a:picLocks noChangeAspect="1"/>
          </p:cNvPicPr>
          <p:nvPr/>
        </p:nvPicPr>
        <p:blipFill rotWithShape="1">
          <a:blip r:embed="rId4"/>
          <a:srcRect l="4348" t="10057" r="6650" b="-2299"/>
          <a:stretch/>
        </p:blipFill>
        <p:spPr>
          <a:xfrm>
            <a:off x="9565954" y="2213732"/>
            <a:ext cx="1854517" cy="1713096"/>
          </a:xfrm>
          <a:prstGeom prst="ellipse">
            <a:avLst/>
          </a:prstGeom>
          <a:ln>
            <a:noFill/>
          </a:ln>
          <a:effectLst>
            <a:softEdge rad="112500"/>
          </a:effectLst>
        </p:spPr>
      </p:pic>
      <p:pic>
        <p:nvPicPr>
          <p:cNvPr id="27" name="Picture 26">
            <a:extLst>
              <a:ext uri="{FF2B5EF4-FFF2-40B4-BE49-F238E27FC236}">
                <a16:creationId xmlns:a16="http://schemas.microsoft.com/office/drawing/2014/main" id="{6D8C9699-9683-4EEC-B041-0FD0C488C880}"/>
              </a:ext>
            </a:extLst>
          </p:cNvPr>
          <p:cNvPicPr>
            <a:picLocks noChangeAspect="1"/>
          </p:cNvPicPr>
          <p:nvPr/>
        </p:nvPicPr>
        <p:blipFill rotWithShape="1">
          <a:blip r:embed="rId5"/>
          <a:srcRect r="12409"/>
          <a:stretch/>
        </p:blipFill>
        <p:spPr>
          <a:xfrm>
            <a:off x="6688294" y="2155769"/>
            <a:ext cx="1924384" cy="1942690"/>
          </a:xfrm>
          <a:prstGeom prst="ellipse">
            <a:avLst/>
          </a:prstGeom>
          <a:ln>
            <a:noFill/>
          </a:ln>
          <a:effectLst>
            <a:softEdge rad="112500"/>
          </a:effectLst>
        </p:spPr>
      </p:pic>
      <p:pic>
        <p:nvPicPr>
          <p:cNvPr id="28" name="Picture 27">
            <a:extLst>
              <a:ext uri="{FF2B5EF4-FFF2-40B4-BE49-F238E27FC236}">
                <a16:creationId xmlns:a16="http://schemas.microsoft.com/office/drawing/2014/main" id="{53AD31F0-AA22-4DB6-AA89-FEED0A376774}"/>
              </a:ext>
            </a:extLst>
          </p:cNvPr>
          <p:cNvPicPr>
            <a:picLocks noChangeAspect="1"/>
          </p:cNvPicPr>
          <p:nvPr/>
        </p:nvPicPr>
        <p:blipFill rotWithShape="1">
          <a:blip r:embed="rId6"/>
          <a:srcRect l="6176" t="5166" r="3721" b="5674"/>
          <a:stretch/>
        </p:blipFill>
        <p:spPr>
          <a:xfrm>
            <a:off x="659878" y="2157417"/>
            <a:ext cx="2112417" cy="1965662"/>
          </a:xfrm>
          <a:prstGeom prst="ellipse">
            <a:avLst/>
          </a:prstGeom>
          <a:ln>
            <a:noFill/>
          </a:ln>
          <a:effectLst>
            <a:softEdge rad="112500"/>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7F3BBF1-A261-4409-8BDB-9B69A1A23561}"/>
              </a:ext>
            </a:extLst>
          </p:cNvPr>
          <p:cNvGrpSpPr/>
          <p:nvPr/>
        </p:nvGrpSpPr>
        <p:grpSpPr>
          <a:xfrm>
            <a:off x="8452968" y="1519042"/>
            <a:ext cx="3081933" cy="2941370"/>
            <a:chOff x="8452968" y="1519042"/>
            <a:chExt cx="3081933" cy="2941370"/>
          </a:xfrm>
        </p:grpSpPr>
        <p:pic>
          <p:nvPicPr>
            <p:cNvPr id="33" name="图片 55">
              <a:extLst>
                <a:ext uri="{FF2B5EF4-FFF2-40B4-BE49-F238E27FC236}">
                  <a16:creationId xmlns:a16="http://schemas.microsoft.com/office/drawing/2014/main" id="{04F5B595-4847-442C-B02B-51DFBACA9F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9984" t="7797" r="35074" b="6467"/>
            <a:stretch>
              <a:fillRect/>
            </a:stretch>
          </p:blipFill>
          <p:spPr bwMode="auto">
            <a:xfrm>
              <a:off x="8452968" y="1519042"/>
              <a:ext cx="3081933" cy="2941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0">
              <a:extLst>
                <a:ext uri="{FF2B5EF4-FFF2-40B4-BE49-F238E27FC236}">
                  <a16:creationId xmlns:a16="http://schemas.microsoft.com/office/drawing/2014/main" id="{8536693A-5797-4FAE-8B82-84180B4C228C}"/>
                </a:ext>
              </a:extLst>
            </p:cNvPr>
            <p:cNvGrpSpPr/>
            <p:nvPr/>
          </p:nvGrpSpPr>
          <p:grpSpPr>
            <a:xfrm>
              <a:off x="8790434" y="1849776"/>
              <a:ext cx="2411744" cy="2246044"/>
              <a:chOff x="8790434" y="1849776"/>
              <a:chExt cx="2411744" cy="2246044"/>
            </a:xfrm>
          </p:grpSpPr>
          <p:grpSp>
            <p:nvGrpSpPr>
              <p:cNvPr id="7" name="Group 6">
                <a:extLst>
                  <a:ext uri="{FF2B5EF4-FFF2-40B4-BE49-F238E27FC236}">
                    <a16:creationId xmlns:a16="http://schemas.microsoft.com/office/drawing/2014/main" id="{31099512-8F8C-4D5F-B5F5-ED18317CC83A}"/>
                  </a:ext>
                </a:extLst>
              </p:cNvPr>
              <p:cNvGrpSpPr/>
              <p:nvPr/>
            </p:nvGrpSpPr>
            <p:grpSpPr>
              <a:xfrm>
                <a:off x="8790434" y="1849776"/>
                <a:ext cx="2411744" cy="2246044"/>
                <a:chOff x="8790434" y="1849776"/>
                <a:chExt cx="2411744" cy="2246044"/>
              </a:xfrm>
            </p:grpSpPr>
            <p:grpSp>
              <p:nvGrpSpPr>
                <p:cNvPr id="34" name="Group 33">
                  <a:extLst>
                    <a:ext uri="{FF2B5EF4-FFF2-40B4-BE49-F238E27FC236}">
                      <a16:creationId xmlns:a16="http://schemas.microsoft.com/office/drawing/2014/main" id="{37FBF726-E207-4492-AB43-F8D995ED0C74}"/>
                    </a:ext>
                  </a:extLst>
                </p:cNvPr>
                <p:cNvGrpSpPr/>
                <p:nvPr/>
              </p:nvGrpSpPr>
              <p:grpSpPr>
                <a:xfrm>
                  <a:off x="8790434" y="1849776"/>
                  <a:ext cx="2411744" cy="2246044"/>
                  <a:chOff x="2542233" y="492368"/>
                  <a:chExt cx="4002095" cy="3599351"/>
                </a:xfrm>
              </p:grpSpPr>
              <p:pic>
                <p:nvPicPr>
                  <p:cNvPr id="35" name="Picture 2" descr="13 Ways to Get Amazon Product Reviews in 2020">
                    <a:extLst>
                      <a:ext uri="{FF2B5EF4-FFF2-40B4-BE49-F238E27FC236}">
                        <a16:creationId xmlns:a16="http://schemas.microsoft.com/office/drawing/2014/main" id="{9AE11601-B91F-4ECD-AFF1-43011D3F3B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08" t="1826" r="43861" b="39130"/>
                  <a:stretch/>
                </p:blipFill>
                <p:spPr bwMode="auto">
                  <a:xfrm>
                    <a:off x="2542233" y="492368"/>
                    <a:ext cx="4002095" cy="3599351"/>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35FEF269-8C03-4A6C-84AC-164979B18929}"/>
                      </a:ext>
                    </a:extLst>
                  </p:cNvPr>
                  <p:cNvSpPr/>
                  <p:nvPr/>
                </p:nvSpPr>
                <p:spPr bwMode="auto">
                  <a:xfrm>
                    <a:off x="2542233" y="1403616"/>
                    <a:ext cx="3986123" cy="267200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a typeface="宋体" pitchFamily="2" charset="-122"/>
                    </a:endParaRPr>
                  </a:p>
                </p:txBody>
              </p:sp>
            </p:grpSp>
            <p:pic>
              <p:nvPicPr>
                <p:cNvPr id="2" name="Picture 1">
                  <a:extLst>
                    <a:ext uri="{FF2B5EF4-FFF2-40B4-BE49-F238E27FC236}">
                      <a16:creationId xmlns:a16="http://schemas.microsoft.com/office/drawing/2014/main" id="{17B20768-B112-42F9-82AD-88E1E3DD934F}"/>
                    </a:ext>
                  </a:extLst>
                </p:cNvPr>
                <p:cNvPicPr>
                  <a:picLocks noChangeAspect="1"/>
                </p:cNvPicPr>
                <p:nvPr/>
              </p:nvPicPr>
              <p:blipFill>
                <a:blip r:embed="rId5"/>
                <a:stretch>
                  <a:fillRect/>
                </a:stretch>
              </p:blipFill>
              <p:spPr>
                <a:xfrm>
                  <a:off x="8911049" y="2559735"/>
                  <a:ext cx="2278930" cy="1197091"/>
                </a:xfrm>
                <a:prstGeom prst="rect">
                  <a:avLst/>
                </a:prstGeom>
              </p:spPr>
            </p:pic>
          </p:grpSp>
          <p:pic>
            <p:nvPicPr>
              <p:cNvPr id="9" name="Picture 8">
                <a:extLst>
                  <a:ext uri="{FF2B5EF4-FFF2-40B4-BE49-F238E27FC236}">
                    <a16:creationId xmlns:a16="http://schemas.microsoft.com/office/drawing/2014/main" id="{7CD6858E-6B2C-41EC-8ABD-68581FBB6593}"/>
                  </a:ext>
                </a:extLst>
              </p:cNvPr>
              <p:cNvPicPr>
                <a:picLocks noChangeAspect="1"/>
              </p:cNvPicPr>
              <p:nvPr/>
            </p:nvPicPr>
            <p:blipFill>
              <a:blip r:embed="rId6"/>
              <a:stretch>
                <a:fillRect/>
              </a:stretch>
            </p:blipFill>
            <p:spPr>
              <a:xfrm>
                <a:off x="10140342" y="3082389"/>
                <a:ext cx="443838" cy="498301"/>
              </a:xfrm>
              <a:prstGeom prst="rect">
                <a:avLst/>
              </a:prstGeom>
            </p:spPr>
          </p:pic>
        </p:grpSp>
      </p:grpSp>
      <p:sp>
        <p:nvSpPr>
          <p:cNvPr id="56322" name="矩形 1">
            <a:extLst>
              <a:ext uri="{FF2B5EF4-FFF2-40B4-BE49-F238E27FC236}">
                <a16:creationId xmlns:a16="http://schemas.microsoft.com/office/drawing/2014/main" id="{6FC865C8-7B98-471D-90F9-F15AE7DF4AC1}"/>
              </a:ext>
            </a:extLst>
          </p:cNvPr>
          <p:cNvSpPr>
            <a:spLocks noChangeArrowheads="1"/>
          </p:cNvSpPr>
          <p:nvPr/>
        </p:nvSpPr>
        <p:spPr bwMode="auto">
          <a:xfrm>
            <a:off x="0" y="388613"/>
            <a:ext cx="5645150" cy="646113"/>
          </a:xfrm>
          <a:prstGeom prst="rect">
            <a:avLst/>
          </a:prstGeom>
          <a:solidFill>
            <a:srgbClr val="231F2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Segoe UI" panose="020B0502040204020203" pitchFamily="34" charset="0"/>
              <a:cs typeface="Segoe UI" panose="020B0502040204020203" pitchFamily="34" charset="0"/>
              <a:sym typeface="宋体" panose="02010600030101010101" pitchFamily="2" charset="-122"/>
            </a:endParaRPr>
          </a:p>
        </p:txBody>
      </p:sp>
      <p:sp>
        <p:nvSpPr>
          <p:cNvPr id="56324" name="文本框 3">
            <a:extLst>
              <a:ext uri="{FF2B5EF4-FFF2-40B4-BE49-F238E27FC236}">
                <a16:creationId xmlns:a16="http://schemas.microsoft.com/office/drawing/2014/main" id="{844F2301-3CC7-44BC-A0B5-86DF91502B24}"/>
              </a:ext>
            </a:extLst>
          </p:cNvPr>
          <p:cNvSpPr>
            <a:spLocks noChangeArrowheads="1"/>
          </p:cNvSpPr>
          <p:nvPr/>
        </p:nvSpPr>
        <p:spPr bwMode="auto">
          <a:xfrm>
            <a:off x="-804862" y="417188"/>
            <a:ext cx="58928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r" eaLnBrk="1" hangingPunct="1">
              <a:lnSpc>
                <a:spcPct val="100000"/>
              </a:lnSpc>
              <a:spcBef>
                <a:spcPct val="0"/>
              </a:spcBef>
              <a:buFont typeface="Arial" panose="020B0604020202020204" pitchFamily="34" charset="0"/>
              <a:buNone/>
            </a:pPr>
            <a:r>
              <a:rPr lang="en-US" altLang="zh-CN" sz="3200">
                <a:solidFill>
                  <a:schemeClr val="bg1"/>
                </a:solidFill>
                <a:latin typeface="Segoe UI" panose="020B0502040204020203" pitchFamily="34" charset="0"/>
                <a:cs typeface="Segoe UI" panose="020B0502040204020203" pitchFamily="34" charset="0"/>
                <a:sym typeface="Fira Sans" pitchFamily="2" charset="0"/>
              </a:rPr>
              <a:t>Deployment Options</a:t>
            </a:r>
            <a:endParaRPr lang="zh-CN" altLang="en-US" sz="3200">
              <a:solidFill>
                <a:schemeClr val="bg1"/>
              </a:solidFill>
              <a:latin typeface="Segoe UI" panose="020B0502040204020203" pitchFamily="34" charset="0"/>
              <a:cs typeface="Segoe UI" panose="020B0502040204020203" pitchFamily="34" charset="0"/>
              <a:sym typeface="Fira Sans" pitchFamily="2" charset="0"/>
            </a:endParaRPr>
          </a:p>
        </p:txBody>
      </p:sp>
      <p:sp>
        <p:nvSpPr>
          <p:cNvPr id="56333" name="矩形 15">
            <a:extLst>
              <a:ext uri="{FF2B5EF4-FFF2-40B4-BE49-F238E27FC236}">
                <a16:creationId xmlns:a16="http://schemas.microsoft.com/office/drawing/2014/main" id="{1FFCC4CF-A8FD-4ADB-94A1-C01C378B2FD3}"/>
              </a:ext>
            </a:extLst>
          </p:cNvPr>
          <p:cNvSpPr>
            <a:spLocks noChangeArrowheads="1"/>
          </p:cNvSpPr>
          <p:nvPr/>
        </p:nvSpPr>
        <p:spPr bwMode="auto">
          <a:xfrm>
            <a:off x="657099" y="2335797"/>
            <a:ext cx="3359744" cy="1244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ts val="2300"/>
              </a:lnSpc>
              <a:spcBef>
                <a:spcPct val="0"/>
              </a:spcBef>
              <a:buNone/>
            </a:pPr>
            <a:r>
              <a:rPr lang="en-US" altLang="zh-CN" sz="1600" dirty="0">
                <a:solidFill>
                  <a:srgbClr val="262626"/>
                </a:solidFill>
                <a:latin typeface="Segoe UI" panose="020B0502040204020203" pitchFamily="34" charset="0"/>
                <a:cs typeface="Segoe UI" panose="020B0502040204020203" pitchFamily="34" charset="0"/>
                <a:sym typeface="Open Sans" pitchFamily="34" charset="0"/>
              </a:rPr>
              <a:t>Fake reviews would be filtered out of the datasets where product ratings are used for predictive analytics and recommendations</a:t>
            </a:r>
            <a:endParaRPr lang="zh-CN" altLang="en-US" sz="1600" dirty="0">
              <a:solidFill>
                <a:srgbClr val="262626"/>
              </a:solidFill>
              <a:latin typeface="Segoe UI" panose="020B0502040204020203" pitchFamily="34" charset="0"/>
              <a:cs typeface="Segoe UI" panose="020B0502040204020203" pitchFamily="34" charset="0"/>
              <a:sym typeface="Open Sans" pitchFamily="34" charset="0"/>
            </a:endParaRPr>
          </a:p>
        </p:txBody>
      </p:sp>
      <p:sp>
        <p:nvSpPr>
          <p:cNvPr id="56334" name="文本框 16">
            <a:extLst>
              <a:ext uri="{FF2B5EF4-FFF2-40B4-BE49-F238E27FC236}">
                <a16:creationId xmlns:a16="http://schemas.microsoft.com/office/drawing/2014/main" id="{6F590F38-3ABA-48F1-BEAA-9AAE6DDFA962}"/>
              </a:ext>
            </a:extLst>
          </p:cNvPr>
          <p:cNvSpPr>
            <a:spLocks noChangeArrowheads="1"/>
          </p:cNvSpPr>
          <p:nvPr/>
        </p:nvSpPr>
        <p:spPr bwMode="auto">
          <a:xfrm>
            <a:off x="515450" y="1625388"/>
            <a:ext cx="38493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2400" dirty="0">
                <a:solidFill>
                  <a:srgbClr val="3F3F3F"/>
                </a:solidFill>
                <a:latin typeface="Segoe UI" panose="020B0502040204020203" pitchFamily="34" charset="0"/>
                <a:cs typeface="Segoe UI" panose="020B0502040204020203" pitchFamily="34" charset="0"/>
                <a:sym typeface="Arial" panose="020B0604020202020204" pitchFamily="34" charset="0"/>
              </a:rPr>
              <a:t>Internal Deployment</a:t>
            </a:r>
          </a:p>
        </p:txBody>
      </p:sp>
      <p:sp>
        <p:nvSpPr>
          <p:cNvPr id="56335" name="直接连接符 18">
            <a:extLst>
              <a:ext uri="{FF2B5EF4-FFF2-40B4-BE49-F238E27FC236}">
                <a16:creationId xmlns:a16="http://schemas.microsoft.com/office/drawing/2014/main" id="{18C9AB6D-D4B0-4870-B90B-020EE04A73B3}"/>
              </a:ext>
            </a:extLst>
          </p:cNvPr>
          <p:cNvSpPr>
            <a:spLocks noChangeShapeType="1"/>
          </p:cNvSpPr>
          <p:nvPr/>
        </p:nvSpPr>
        <p:spPr bwMode="auto">
          <a:xfrm flipH="1">
            <a:off x="4131504" y="2397593"/>
            <a:ext cx="0" cy="1244893"/>
          </a:xfrm>
          <a:prstGeom prst="line">
            <a:avLst/>
          </a:prstGeom>
          <a:noFill/>
          <a:ln w="28575">
            <a:solidFill>
              <a:srgbClr val="595959">
                <a:alpha val="79999"/>
              </a:srgbClr>
            </a:solidFill>
            <a:bevel/>
            <a:headEnd/>
            <a:tailEnd/>
          </a:ln>
          <a:extLst>
            <a:ext uri="{909E8E84-426E-40DD-AFC4-6F175D3DCCD1}">
              <a14:hiddenFill xmlns:a14="http://schemas.microsoft.com/office/drawing/2010/main">
                <a:noFill/>
              </a14:hiddenFill>
            </a:ext>
          </a:extLst>
        </p:spPr>
        <p:txBody>
          <a:bodyPr/>
          <a:lstStyle/>
          <a:p>
            <a:endParaRPr lang="en-US">
              <a:latin typeface="Segoe UI" panose="020B0502040204020203" pitchFamily="34" charset="0"/>
              <a:cs typeface="Segoe UI" panose="020B0502040204020203" pitchFamily="34" charset="0"/>
            </a:endParaRPr>
          </a:p>
        </p:txBody>
      </p:sp>
      <p:sp>
        <p:nvSpPr>
          <p:cNvPr id="56336" name="矩形 21">
            <a:extLst>
              <a:ext uri="{FF2B5EF4-FFF2-40B4-BE49-F238E27FC236}">
                <a16:creationId xmlns:a16="http://schemas.microsoft.com/office/drawing/2014/main" id="{6B56134A-CA1B-492E-83C5-C85EA72ADB8E}"/>
              </a:ext>
            </a:extLst>
          </p:cNvPr>
          <p:cNvSpPr>
            <a:spLocks noChangeArrowheads="1"/>
          </p:cNvSpPr>
          <p:nvPr/>
        </p:nvSpPr>
        <p:spPr bwMode="auto">
          <a:xfrm>
            <a:off x="4517307" y="4829969"/>
            <a:ext cx="3479482" cy="1244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ts val="2300"/>
              </a:lnSpc>
              <a:spcBef>
                <a:spcPct val="0"/>
              </a:spcBef>
              <a:buFont typeface="Arial" panose="020B0604020202020204" pitchFamily="34" charset="0"/>
              <a:buNone/>
            </a:pPr>
            <a:r>
              <a:rPr lang="en-US" altLang="zh-CN" sz="1600" dirty="0">
                <a:solidFill>
                  <a:srgbClr val="262626"/>
                </a:solidFill>
                <a:latin typeface="Segoe UI" panose="020B0502040204020203" pitchFamily="34" charset="0"/>
                <a:cs typeface="Segoe UI" panose="020B0502040204020203" pitchFamily="34" charset="0"/>
                <a:sym typeface="Open Sans" pitchFamily="34" charset="0"/>
              </a:rPr>
              <a:t>Users creating fake reviews would be notified and fake reviews removed from the platform</a:t>
            </a:r>
            <a:endParaRPr lang="zh-CN" altLang="en-US" sz="1600" dirty="0">
              <a:solidFill>
                <a:srgbClr val="262626"/>
              </a:solidFill>
              <a:latin typeface="Segoe UI" panose="020B0502040204020203" pitchFamily="34" charset="0"/>
              <a:cs typeface="Segoe UI" panose="020B0502040204020203" pitchFamily="34" charset="0"/>
              <a:sym typeface="Open Sans" pitchFamily="34" charset="0"/>
            </a:endParaRPr>
          </a:p>
          <a:p>
            <a:pPr eaLnBrk="1" hangingPunct="1">
              <a:lnSpc>
                <a:spcPts val="2300"/>
              </a:lnSpc>
              <a:spcBef>
                <a:spcPct val="0"/>
              </a:spcBef>
              <a:buFont typeface="Arial" panose="020B0604020202020204" pitchFamily="34" charset="0"/>
              <a:buNone/>
            </a:pPr>
            <a:endParaRPr lang="zh-CN" altLang="en-US" sz="1600" dirty="0">
              <a:solidFill>
                <a:srgbClr val="262626"/>
              </a:solidFill>
              <a:latin typeface="Segoe UI" panose="020B0502040204020203" pitchFamily="34" charset="0"/>
              <a:cs typeface="Segoe UI" panose="020B0502040204020203" pitchFamily="34" charset="0"/>
              <a:sym typeface="Open Sans" pitchFamily="34" charset="0"/>
            </a:endParaRPr>
          </a:p>
        </p:txBody>
      </p:sp>
      <p:sp>
        <p:nvSpPr>
          <p:cNvPr id="56337" name="文本框 22">
            <a:extLst>
              <a:ext uri="{FF2B5EF4-FFF2-40B4-BE49-F238E27FC236}">
                <a16:creationId xmlns:a16="http://schemas.microsoft.com/office/drawing/2014/main" id="{4DD10807-0F83-4B89-8441-491D6E54BE4C}"/>
              </a:ext>
            </a:extLst>
          </p:cNvPr>
          <p:cNvSpPr>
            <a:spLocks noChangeArrowheads="1"/>
          </p:cNvSpPr>
          <p:nvPr/>
        </p:nvSpPr>
        <p:spPr bwMode="auto">
          <a:xfrm>
            <a:off x="7093010" y="764922"/>
            <a:ext cx="33543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2400">
                <a:solidFill>
                  <a:srgbClr val="3F3F3F"/>
                </a:solidFill>
                <a:latin typeface="Segoe UI" panose="020B0502040204020203" pitchFamily="34" charset="0"/>
                <a:cs typeface="Segoe UI" panose="020B0502040204020203" pitchFamily="34" charset="0"/>
                <a:sym typeface="Arial" panose="020B0604020202020204" pitchFamily="34" charset="0"/>
              </a:rPr>
              <a:t>External Deployment </a:t>
            </a:r>
          </a:p>
        </p:txBody>
      </p:sp>
      <p:sp>
        <p:nvSpPr>
          <p:cNvPr id="56340" name="文本框 26">
            <a:extLst>
              <a:ext uri="{FF2B5EF4-FFF2-40B4-BE49-F238E27FC236}">
                <a16:creationId xmlns:a16="http://schemas.microsoft.com/office/drawing/2014/main" id="{4457ECCD-27B6-4479-A61E-9E9C6AFDB50B}"/>
              </a:ext>
            </a:extLst>
          </p:cNvPr>
          <p:cNvSpPr>
            <a:spLocks noChangeArrowheads="1"/>
          </p:cNvSpPr>
          <p:nvPr/>
        </p:nvSpPr>
        <p:spPr bwMode="auto">
          <a:xfrm>
            <a:off x="4720823" y="4460844"/>
            <a:ext cx="34909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2000" dirty="0">
                <a:solidFill>
                  <a:srgbClr val="3F3F3F"/>
                </a:solidFill>
                <a:latin typeface="Segoe UI" panose="020B0502040204020203" pitchFamily="34" charset="0"/>
                <a:cs typeface="Segoe UI" panose="020B0502040204020203" pitchFamily="34" charset="0"/>
                <a:sym typeface="Arial" panose="020B0604020202020204" pitchFamily="34" charset="0"/>
              </a:rPr>
              <a:t>Removal of Fake Reviews</a:t>
            </a:r>
          </a:p>
        </p:txBody>
      </p:sp>
      <p:sp>
        <p:nvSpPr>
          <p:cNvPr id="56342" name="矩形 29">
            <a:extLst>
              <a:ext uri="{FF2B5EF4-FFF2-40B4-BE49-F238E27FC236}">
                <a16:creationId xmlns:a16="http://schemas.microsoft.com/office/drawing/2014/main" id="{E78410AD-E3B1-4B7E-B488-DB6017FAAE96}"/>
              </a:ext>
            </a:extLst>
          </p:cNvPr>
          <p:cNvSpPr>
            <a:spLocks noChangeArrowheads="1"/>
          </p:cNvSpPr>
          <p:nvPr/>
        </p:nvSpPr>
        <p:spPr bwMode="auto">
          <a:xfrm>
            <a:off x="8412799" y="4827588"/>
            <a:ext cx="3220401" cy="949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ts val="2300"/>
              </a:lnSpc>
              <a:spcBef>
                <a:spcPct val="0"/>
              </a:spcBef>
              <a:buFont typeface="Arial" panose="020B0604020202020204" pitchFamily="34" charset="0"/>
              <a:buNone/>
            </a:pPr>
            <a:r>
              <a:rPr lang="en-US" altLang="zh-CN" sz="1600" dirty="0">
                <a:solidFill>
                  <a:srgbClr val="262626"/>
                </a:solidFill>
                <a:latin typeface="Segoe UI" panose="020B0502040204020203" pitchFamily="34" charset="0"/>
                <a:cs typeface="Segoe UI" panose="020B0502040204020203" pitchFamily="34" charset="0"/>
                <a:sym typeface="Open Sans" pitchFamily="34" charset="0"/>
              </a:rPr>
              <a:t>A reliability score would be provided for each review showing likelihood of being genuine</a:t>
            </a:r>
            <a:endParaRPr lang="zh-CN" altLang="en-US" sz="1600" dirty="0">
              <a:solidFill>
                <a:srgbClr val="262626"/>
              </a:solidFill>
              <a:latin typeface="Segoe UI" panose="020B0502040204020203" pitchFamily="34" charset="0"/>
              <a:cs typeface="Segoe UI" panose="020B0502040204020203" pitchFamily="34" charset="0"/>
              <a:sym typeface="Open Sans" pitchFamily="34" charset="0"/>
            </a:endParaRPr>
          </a:p>
        </p:txBody>
      </p:sp>
      <p:sp>
        <p:nvSpPr>
          <p:cNvPr id="56343" name="文本框 30">
            <a:extLst>
              <a:ext uri="{FF2B5EF4-FFF2-40B4-BE49-F238E27FC236}">
                <a16:creationId xmlns:a16="http://schemas.microsoft.com/office/drawing/2014/main" id="{941DA9C6-16DB-4F81-8B14-6F41DD1CE19C}"/>
              </a:ext>
            </a:extLst>
          </p:cNvPr>
          <p:cNvSpPr>
            <a:spLocks noChangeArrowheads="1"/>
          </p:cNvSpPr>
          <p:nvPr/>
        </p:nvSpPr>
        <p:spPr bwMode="auto">
          <a:xfrm>
            <a:off x="8591710" y="4427478"/>
            <a:ext cx="31416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None/>
            </a:pPr>
            <a:r>
              <a:rPr lang="en-US" altLang="zh-CN" sz="2000">
                <a:solidFill>
                  <a:srgbClr val="3F3F3F"/>
                </a:solidFill>
                <a:latin typeface="Segoe UI" panose="020B0502040204020203" pitchFamily="34" charset="0"/>
                <a:cs typeface="Segoe UI" panose="020B0502040204020203" pitchFamily="34" charset="0"/>
                <a:sym typeface="Arial" panose="020B0604020202020204" pitchFamily="34" charset="0"/>
              </a:rPr>
              <a:t>Review Reliability Score</a:t>
            </a:r>
            <a:endParaRPr lang="zh-CN" altLang="en-US" sz="2000">
              <a:solidFill>
                <a:srgbClr val="3F3F3F"/>
              </a:solidFill>
              <a:latin typeface="Segoe UI" panose="020B0502040204020203" pitchFamily="34" charset="0"/>
              <a:cs typeface="Segoe UI" panose="020B0502040204020203" pitchFamily="34" charset="0"/>
              <a:sym typeface="Arial" panose="020B0604020202020204" pitchFamily="34" charset="0"/>
            </a:endParaRPr>
          </a:p>
        </p:txBody>
      </p:sp>
      <p:sp>
        <p:nvSpPr>
          <p:cNvPr id="56344" name="直接连接符 31">
            <a:extLst>
              <a:ext uri="{FF2B5EF4-FFF2-40B4-BE49-F238E27FC236}">
                <a16:creationId xmlns:a16="http://schemas.microsoft.com/office/drawing/2014/main" id="{D190A1CD-0BD5-4A73-B9F6-DF579EFEE354}"/>
              </a:ext>
            </a:extLst>
          </p:cNvPr>
          <p:cNvSpPr>
            <a:spLocks noChangeShapeType="1"/>
          </p:cNvSpPr>
          <p:nvPr/>
        </p:nvSpPr>
        <p:spPr bwMode="auto">
          <a:xfrm>
            <a:off x="8138460" y="2708812"/>
            <a:ext cx="1588" cy="534988"/>
          </a:xfrm>
          <a:prstGeom prst="line">
            <a:avLst/>
          </a:prstGeom>
          <a:noFill/>
          <a:ln w="28575">
            <a:solidFill>
              <a:srgbClr val="FF9900">
                <a:alpha val="79999"/>
              </a:srgbClr>
            </a:solidFill>
            <a:bevel/>
            <a:headEnd/>
            <a:tailEnd/>
          </a:ln>
          <a:extLst>
            <a:ext uri="{909E8E84-426E-40DD-AFC4-6F175D3DCCD1}">
              <a14:hiddenFill xmlns:a14="http://schemas.microsoft.com/office/drawing/2010/main">
                <a:noFill/>
              </a14:hiddenFill>
            </a:ext>
          </a:extLst>
        </p:spPr>
        <p:txBody>
          <a:bodyPr/>
          <a:lstStyle/>
          <a:p>
            <a:endParaRPr lang="en-US">
              <a:latin typeface="Segoe UI" panose="020B0502040204020203" pitchFamily="34" charset="0"/>
              <a:cs typeface="Segoe UI" panose="020B0502040204020203" pitchFamily="34" charset="0"/>
            </a:endParaRPr>
          </a:p>
        </p:txBody>
      </p:sp>
      <p:sp>
        <p:nvSpPr>
          <p:cNvPr id="56345" name="矩形 33">
            <a:extLst>
              <a:ext uri="{FF2B5EF4-FFF2-40B4-BE49-F238E27FC236}">
                <a16:creationId xmlns:a16="http://schemas.microsoft.com/office/drawing/2014/main" id="{8994F9CC-6BA8-44B4-9A3A-56010E6246AC}"/>
              </a:ext>
            </a:extLst>
          </p:cNvPr>
          <p:cNvSpPr>
            <a:spLocks noChangeArrowheads="1"/>
          </p:cNvSpPr>
          <p:nvPr/>
        </p:nvSpPr>
        <p:spPr bwMode="auto">
          <a:xfrm>
            <a:off x="0" y="6324600"/>
            <a:ext cx="12192000" cy="536575"/>
          </a:xfrm>
          <a:prstGeom prst="rect">
            <a:avLst/>
          </a:prstGeom>
          <a:solidFill>
            <a:srgbClr val="0C0C0C">
              <a:alpha val="79999"/>
            </a:srgbClr>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Segoe UI" panose="020B0502040204020203" pitchFamily="34" charset="0"/>
              <a:cs typeface="Segoe UI" panose="020B0502040204020203" pitchFamily="34" charset="0"/>
              <a:sym typeface="宋体" panose="02010600030101010101" pitchFamily="2" charset="-122"/>
            </a:endParaRPr>
          </a:p>
        </p:txBody>
      </p:sp>
      <p:grpSp>
        <p:nvGrpSpPr>
          <p:cNvPr id="6" name="Group 5">
            <a:extLst>
              <a:ext uri="{FF2B5EF4-FFF2-40B4-BE49-F238E27FC236}">
                <a16:creationId xmlns:a16="http://schemas.microsoft.com/office/drawing/2014/main" id="{871ADF00-EAD8-4504-9ED4-D726C5194F77}"/>
              </a:ext>
            </a:extLst>
          </p:cNvPr>
          <p:cNvGrpSpPr/>
          <p:nvPr/>
        </p:nvGrpSpPr>
        <p:grpSpPr>
          <a:xfrm>
            <a:off x="4746784" y="1519042"/>
            <a:ext cx="3081933" cy="2941370"/>
            <a:chOff x="4845844" y="1519042"/>
            <a:chExt cx="3081933" cy="2941370"/>
          </a:xfrm>
        </p:grpSpPr>
        <p:pic>
          <p:nvPicPr>
            <p:cNvPr id="27" name="图片 55">
              <a:extLst>
                <a:ext uri="{FF2B5EF4-FFF2-40B4-BE49-F238E27FC236}">
                  <a16:creationId xmlns:a16="http://schemas.microsoft.com/office/drawing/2014/main" id="{38F54ED3-F857-428C-9B2A-10A0813FD9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9984" t="7797" r="35074" b="6467"/>
            <a:stretch>
              <a:fillRect/>
            </a:stretch>
          </p:blipFill>
          <p:spPr bwMode="auto">
            <a:xfrm>
              <a:off x="4845844" y="1519042"/>
              <a:ext cx="3081933" cy="2941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
              <a:extLst>
                <a:ext uri="{FF2B5EF4-FFF2-40B4-BE49-F238E27FC236}">
                  <a16:creationId xmlns:a16="http://schemas.microsoft.com/office/drawing/2014/main" id="{55D4E089-3307-4144-BD3E-2A0EE468478E}"/>
                </a:ext>
              </a:extLst>
            </p:cNvPr>
            <p:cNvGrpSpPr/>
            <p:nvPr/>
          </p:nvGrpSpPr>
          <p:grpSpPr>
            <a:xfrm>
              <a:off x="5183310" y="1849776"/>
              <a:ext cx="2411744" cy="2246044"/>
              <a:chOff x="2542233" y="492368"/>
              <a:chExt cx="4002095" cy="3599351"/>
            </a:xfrm>
          </p:grpSpPr>
          <p:pic>
            <p:nvPicPr>
              <p:cNvPr id="2050" name="Picture 2" descr="13 Ways to Get Amazon Product Reviews in 2020">
                <a:extLst>
                  <a:ext uri="{FF2B5EF4-FFF2-40B4-BE49-F238E27FC236}">
                    <a16:creationId xmlns:a16="http://schemas.microsoft.com/office/drawing/2014/main" id="{DB3A9A7A-09C8-46B8-9A47-9217BCDA077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08" t="1826" r="43861" b="39130"/>
              <a:stretch/>
            </p:blipFill>
            <p:spPr bwMode="auto">
              <a:xfrm>
                <a:off x="2542233" y="492368"/>
                <a:ext cx="4002095" cy="359935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9F1B55A-3140-4BA4-8EF3-F69FAD71279B}"/>
                  </a:ext>
                </a:extLst>
              </p:cNvPr>
              <p:cNvSpPr/>
              <p:nvPr/>
            </p:nvSpPr>
            <p:spPr bwMode="auto">
              <a:xfrm>
                <a:off x="2942536" y="1630100"/>
                <a:ext cx="3585818" cy="244551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a typeface="宋体" pitchFamily="2" charset="-122"/>
                </a:endParaRPr>
              </a:p>
            </p:txBody>
          </p:sp>
        </p:grpSp>
        <p:sp>
          <p:nvSpPr>
            <p:cNvPr id="5" name="Rectangle 4">
              <a:extLst>
                <a:ext uri="{FF2B5EF4-FFF2-40B4-BE49-F238E27FC236}">
                  <a16:creationId xmlns:a16="http://schemas.microsoft.com/office/drawing/2014/main" id="{2A9D987E-E4B8-434D-B4B7-F540401CB4ED}"/>
                </a:ext>
              </a:extLst>
            </p:cNvPr>
            <p:cNvSpPr/>
            <p:nvPr/>
          </p:nvSpPr>
          <p:spPr bwMode="auto">
            <a:xfrm>
              <a:off x="5478817" y="2708812"/>
              <a:ext cx="1745948" cy="1048015"/>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en-US" sz="900" b="1" i="0" u="none" strike="noStrike" cap="none" normalizeH="0" baseline="0">
                  <a:ln>
                    <a:noFill/>
                  </a:ln>
                  <a:solidFill>
                    <a:schemeClr val="tx1"/>
                  </a:solidFill>
                  <a:effectLst/>
                  <a:latin typeface="Arial" pitchFamily="34" charset="0"/>
                  <a:ea typeface="宋体" pitchFamily="2" charset="-122"/>
                </a:rPr>
                <a:t>Message:</a:t>
              </a:r>
            </a:p>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en-US" sz="500" b="1" i="0" u="none" strike="noStrike" cap="none" normalizeH="0" baseline="0">
                <a:ln>
                  <a:noFill/>
                </a:ln>
                <a:solidFill>
                  <a:schemeClr val="tx1"/>
                </a:solidFill>
                <a:effectLst/>
                <a:latin typeface="Arial" pitchFamily="34" charset="0"/>
                <a:ea typeface="宋体" pitchFamily="2" charset="-122"/>
              </a:endParaRPr>
            </a:p>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en-US" sz="800" i="0" u="none" strike="noStrike" cap="none" normalizeH="0" baseline="0">
                  <a:ln>
                    <a:noFill/>
                  </a:ln>
                  <a:solidFill>
                    <a:schemeClr val="tx1"/>
                  </a:solidFill>
                  <a:effectLst/>
                  <a:latin typeface="Arial" pitchFamily="34" charset="0"/>
                  <a:ea typeface="宋体" pitchFamily="2" charset="-122"/>
                </a:rPr>
                <a:t>Dear customer, </a:t>
              </a:r>
            </a:p>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lang="en-US" sz="800"/>
                <a:t>Your review has been identified as unreliable and  removed from the platform.</a:t>
              </a:r>
            </a:p>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lang="en-US" sz="800"/>
            </a:p>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en-US" sz="800" i="0" u="none" strike="noStrike" cap="none" normalizeH="0" baseline="0">
                  <a:ln>
                    <a:noFill/>
                  </a:ln>
                  <a:solidFill>
                    <a:schemeClr val="tx1"/>
                  </a:solidFill>
                  <a:effectLst/>
                  <a:latin typeface="Arial" pitchFamily="34" charset="0"/>
                  <a:ea typeface="宋体" pitchFamily="2" charset="-122"/>
                </a:rPr>
                <a:t>Please contact  us if you …</a:t>
              </a:r>
            </a:p>
          </p:txBody>
        </p:sp>
      </p:grpSp>
      <p:sp>
        <p:nvSpPr>
          <p:cNvPr id="8" name="Rectangle 7">
            <a:extLst>
              <a:ext uri="{FF2B5EF4-FFF2-40B4-BE49-F238E27FC236}">
                <a16:creationId xmlns:a16="http://schemas.microsoft.com/office/drawing/2014/main" id="{45BBCDB9-7C24-49F5-B1D1-492E2BBB2537}"/>
              </a:ext>
            </a:extLst>
          </p:cNvPr>
          <p:cNvSpPr/>
          <p:nvPr/>
        </p:nvSpPr>
        <p:spPr bwMode="auto">
          <a:xfrm>
            <a:off x="8908475" y="3080062"/>
            <a:ext cx="1317073" cy="24797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lang="en-US" sz="800" b="1" u="sng" dirty="0">
                <a:solidFill>
                  <a:srgbClr val="FF9900"/>
                </a:solidFill>
              </a:rPr>
              <a:t>See Reliability Score</a:t>
            </a:r>
            <a:endParaRPr kumimoji="0" lang="en-US" sz="800" b="1" i="0" u="sng" strike="noStrike" cap="none" normalizeH="0" baseline="0" dirty="0">
              <a:ln>
                <a:noFill/>
              </a:ln>
              <a:solidFill>
                <a:srgbClr val="FF9900"/>
              </a:solidFill>
              <a:effectLst/>
            </a:endParaRPr>
          </a:p>
        </p:txBody>
      </p:sp>
      <p:sp>
        <p:nvSpPr>
          <p:cNvPr id="10" name="Rectangle: Rounded Corners 9">
            <a:extLst>
              <a:ext uri="{FF2B5EF4-FFF2-40B4-BE49-F238E27FC236}">
                <a16:creationId xmlns:a16="http://schemas.microsoft.com/office/drawing/2014/main" id="{622F48A6-F1BF-4355-B459-955A53AE8BF6}"/>
              </a:ext>
            </a:extLst>
          </p:cNvPr>
          <p:cNvSpPr/>
          <p:nvPr/>
        </p:nvSpPr>
        <p:spPr bwMode="auto">
          <a:xfrm>
            <a:off x="8957310" y="3059430"/>
            <a:ext cx="1183032" cy="228600"/>
          </a:xfrm>
          <a:prstGeom prst="roundRect">
            <a:avLst/>
          </a:prstGeom>
          <a:noFill/>
          <a:ln w="9525" cap="flat" cmpd="sng" algn="ctr">
            <a:solidFill>
              <a:srgbClr val="C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15282915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矩形 4">
            <a:extLst>
              <a:ext uri="{FF2B5EF4-FFF2-40B4-BE49-F238E27FC236}">
                <a16:creationId xmlns:a16="http://schemas.microsoft.com/office/drawing/2014/main" id="{0F628D08-FBCF-4D63-B92D-243E4E5E3A18}"/>
              </a:ext>
            </a:extLst>
          </p:cNvPr>
          <p:cNvSpPr>
            <a:spLocks noChangeArrowheads="1"/>
          </p:cNvSpPr>
          <p:nvPr/>
        </p:nvSpPr>
        <p:spPr bwMode="auto">
          <a:xfrm>
            <a:off x="1308100" y="581025"/>
            <a:ext cx="9417050" cy="890588"/>
          </a:xfrm>
          <a:prstGeom prst="rect">
            <a:avLst/>
          </a:prstGeom>
          <a:solidFill>
            <a:srgbClr val="3F3F3F"/>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Segoe UI" panose="020B0502040204020203" pitchFamily="34" charset="0"/>
              <a:cs typeface="Segoe UI" panose="020B0502040204020203" pitchFamily="34" charset="0"/>
              <a:sym typeface="宋体" panose="02010600030101010101" pitchFamily="2" charset="-122"/>
            </a:endParaRPr>
          </a:p>
        </p:txBody>
      </p:sp>
      <p:sp>
        <p:nvSpPr>
          <p:cNvPr id="31748" name="文本框 5">
            <a:extLst>
              <a:ext uri="{FF2B5EF4-FFF2-40B4-BE49-F238E27FC236}">
                <a16:creationId xmlns:a16="http://schemas.microsoft.com/office/drawing/2014/main" id="{28841384-B3AA-4920-A953-3211E612816D}"/>
              </a:ext>
            </a:extLst>
          </p:cNvPr>
          <p:cNvSpPr>
            <a:spLocks noChangeArrowheads="1"/>
          </p:cNvSpPr>
          <p:nvPr/>
        </p:nvSpPr>
        <p:spPr bwMode="auto">
          <a:xfrm>
            <a:off x="2221865" y="736813"/>
            <a:ext cx="774827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3200">
                <a:solidFill>
                  <a:schemeClr val="bg1"/>
                </a:solidFill>
                <a:latin typeface="Segoe UI" panose="020B0502040204020203" pitchFamily="34" charset="0"/>
                <a:cs typeface="Segoe UI" panose="020B0502040204020203" pitchFamily="34" charset="0"/>
                <a:sym typeface="Fira Sans" pitchFamily="2" charset="0"/>
              </a:rPr>
              <a:t>Deployment Concerns and Improvements</a:t>
            </a:r>
            <a:endParaRPr lang="zh-CN" altLang="en-US" sz="3200">
              <a:solidFill>
                <a:schemeClr val="bg1"/>
              </a:solidFill>
              <a:latin typeface="Segoe UI" panose="020B0502040204020203" pitchFamily="34" charset="0"/>
              <a:cs typeface="Segoe UI" panose="020B0502040204020203" pitchFamily="34" charset="0"/>
              <a:sym typeface="Fira Sans" pitchFamily="2" charset="0"/>
            </a:endParaRPr>
          </a:p>
        </p:txBody>
      </p:sp>
      <p:grpSp>
        <p:nvGrpSpPr>
          <p:cNvPr id="31749" name="组合 24">
            <a:extLst>
              <a:ext uri="{FF2B5EF4-FFF2-40B4-BE49-F238E27FC236}">
                <a16:creationId xmlns:a16="http://schemas.microsoft.com/office/drawing/2014/main" id="{FA1D105E-C9C9-41B0-BF83-9778CF092EBA}"/>
              </a:ext>
            </a:extLst>
          </p:cNvPr>
          <p:cNvGrpSpPr>
            <a:grpSpLocks/>
          </p:cNvGrpSpPr>
          <p:nvPr/>
        </p:nvGrpSpPr>
        <p:grpSpPr bwMode="auto">
          <a:xfrm>
            <a:off x="711200" y="2038350"/>
            <a:ext cx="10512423" cy="735013"/>
            <a:chOff x="4070741" y="0"/>
            <a:chExt cx="5797458" cy="689546"/>
          </a:xfrm>
        </p:grpSpPr>
        <p:sp>
          <p:nvSpPr>
            <p:cNvPr id="31774" name="任意多边形 12">
              <a:extLst>
                <a:ext uri="{FF2B5EF4-FFF2-40B4-BE49-F238E27FC236}">
                  <a16:creationId xmlns:a16="http://schemas.microsoft.com/office/drawing/2014/main" id="{3BB0143F-B18D-4298-9590-278F1564BBF6}"/>
                </a:ext>
              </a:extLst>
            </p:cNvPr>
            <p:cNvSpPr>
              <a:spLocks noChangeArrowheads="1"/>
            </p:cNvSpPr>
            <p:nvPr/>
          </p:nvSpPr>
          <p:spPr bwMode="auto">
            <a:xfrm>
              <a:off x="4070741" y="0"/>
              <a:ext cx="2053316" cy="689546"/>
            </a:xfrm>
            <a:custGeom>
              <a:avLst/>
              <a:gdLst>
                <a:gd name="T0" fmla="*/ 0 w 2008682"/>
                <a:gd name="T1" fmla="*/ 0 h 674557"/>
                <a:gd name="T2" fmla="*/ 1949367 w 2008682"/>
                <a:gd name="T3" fmla="*/ 0 h 674557"/>
                <a:gd name="T4" fmla="*/ 2342736 w 2008682"/>
                <a:gd name="T5" fmla="*/ 393370 h 674557"/>
                <a:gd name="T6" fmla="*/ 1949367 w 2008682"/>
                <a:gd name="T7" fmla="*/ 786740 h 674557"/>
                <a:gd name="T8" fmla="*/ 159917 w 2008682"/>
                <a:gd name="T9" fmla="*/ 786740 h 674557"/>
                <a:gd name="T10" fmla="*/ 546001 w 2008682"/>
                <a:gd name="T11" fmla="*/ 400655 h 674557"/>
                <a:gd name="T12" fmla="*/ 152633 w 2008682"/>
                <a:gd name="T13" fmla="*/ 7285 h 674557"/>
                <a:gd name="T14" fmla="*/ 0 w 2008682"/>
                <a:gd name="T15" fmla="*/ 7285 h 674557"/>
                <a:gd name="T16" fmla="*/ 0 w 2008682"/>
                <a:gd name="T17" fmla="*/ 0 h 6745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08682"/>
                <a:gd name="T28" fmla="*/ 0 h 674557"/>
                <a:gd name="T29" fmla="*/ 2008682 w 2008682"/>
                <a:gd name="T30" fmla="*/ 674557 h 6745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08682" h="674557">
                  <a:moveTo>
                    <a:pt x="0" y="0"/>
                  </a:moveTo>
                  <a:lnTo>
                    <a:pt x="1671404" y="0"/>
                  </a:lnTo>
                  <a:lnTo>
                    <a:pt x="2008682" y="337279"/>
                  </a:lnTo>
                  <a:lnTo>
                    <a:pt x="1671404" y="674557"/>
                  </a:lnTo>
                  <a:lnTo>
                    <a:pt x="137114" y="674557"/>
                  </a:lnTo>
                  <a:lnTo>
                    <a:pt x="468146" y="343525"/>
                  </a:lnTo>
                  <a:lnTo>
                    <a:pt x="130868" y="6246"/>
                  </a:lnTo>
                  <a:lnTo>
                    <a:pt x="0" y="6246"/>
                  </a:lnTo>
                  <a:lnTo>
                    <a:pt x="0" y="0"/>
                  </a:lnTo>
                  <a:close/>
                </a:path>
              </a:pathLst>
            </a:custGeom>
            <a:solidFill>
              <a:srgbClr val="FFCF01">
                <a:alpha val="79999"/>
              </a:srgbClr>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en-US">
                <a:latin typeface="Segoe UI" panose="020B0502040204020203" pitchFamily="34" charset="0"/>
                <a:cs typeface="Segoe UI" panose="020B0502040204020203" pitchFamily="34" charset="0"/>
              </a:endParaRPr>
            </a:p>
          </p:txBody>
        </p:sp>
        <p:sp>
          <p:nvSpPr>
            <p:cNvPr id="31775" name="任意多边形 13">
              <a:extLst>
                <a:ext uri="{FF2B5EF4-FFF2-40B4-BE49-F238E27FC236}">
                  <a16:creationId xmlns:a16="http://schemas.microsoft.com/office/drawing/2014/main" id="{E7F6D3A9-06BB-4F20-8BFB-3C91CB00489F}"/>
                </a:ext>
              </a:extLst>
            </p:cNvPr>
            <p:cNvSpPr>
              <a:spLocks noChangeArrowheads="1"/>
            </p:cNvSpPr>
            <p:nvPr/>
          </p:nvSpPr>
          <p:spPr bwMode="auto">
            <a:xfrm>
              <a:off x="5965297" y="0"/>
              <a:ext cx="2053316" cy="689546"/>
            </a:xfrm>
            <a:custGeom>
              <a:avLst/>
              <a:gdLst>
                <a:gd name="T0" fmla="*/ 0 w 2008682"/>
                <a:gd name="T1" fmla="*/ 0 h 674557"/>
                <a:gd name="T2" fmla="*/ 1949367 w 2008682"/>
                <a:gd name="T3" fmla="*/ 0 h 674557"/>
                <a:gd name="T4" fmla="*/ 2342736 w 2008682"/>
                <a:gd name="T5" fmla="*/ 393370 h 674557"/>
                <a:gd name="T6" fmla="*/ 1949367 w 2008682"/>
                <a:gd name="T7" fmla="*/ 786740 h 674557"/>
                <a:gd name="T8" fmla="*/ 159917 w 2008682"/>
                <a:gd name="T9" fmla="*/ 786740 h 674557"/>
                <a:gd name="T10" fmla="*/ 546001 w 2008682"/>
                <a:gd name="T11" fmla="*/ 400655 h 674557"/>
                <a:gd name="T12" fmla="*/ 152633 w 2008682"/>
                <a:gd name="T13" fmla="*/ 7285 h 674557"/>
                <a:gd name="T14" fmla="*/ 0 w 2008682"/>
                <a:gd name="T15" fmla="*/ 7285 h 674557"/>
                <a:gd name="T16" fmla="*/ 0 w 2008682"/>
                <a:gd name="T17" fmla="*/ 0 h 6745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08682"/>
                <a:gd name="T28" fmla="*/ 0 h 674557"/>
                <a:gd name="T29" fmla="*/ 2008682 w 2008682"/>
                <a:gd name="T30" fmla="*/ 674557 h 6745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08682" h="674557">
                  <a:moveTo>
                    <a:pt x="0" y="0"/>
                  </a:moveTo>
                  <a:lnTo>
                    <a:pt x="1671404" y="0"/>
                  </a:lnTo>
                  <a:lnTo>
                    <a:pt x="2008682" y="337279"/>
                  </a:lnTo>
                  <a:lnTo>
                    <a:pt x="1671404" y="674557"/>
                  </a:lnTo>
                  <a:lnTo>
                    <a:pt x="137114" y="674557"/>
                  </a:lnTo>
                  <a:lnTo>
                    <a:pt x="468146" y="343525"/>
                  </a:lnTo>
                  <a:lnTo>
                    <a:pt x="130868" y="6246"/>
                  </a:lnTo>
                  <a:lnTo>
                    <a:pt x="0" y="6246"/>
                  </a:lnTo>
                  <a:lnTo>
                    <a:pt x="0" y="0"/>
                  </a:lnTo>
                  <a:close/>
                </a:path>
              </a:pathLst>
            </a:custGeom>
            <a:solidFill>
              <a:srgbClr val="FFCF0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en-US">
                <a:latin typeface="Segoe UI" panose="020B0502040204020203" pitchFamily="34" charset="0"/>
                <a:cs typeface="Segoe UI" panose="020B0502040204020203" pitchFamily="34" charset="0"/>
              </a:endParaRPr>
            </a:p>
          </p:txBody>
        </p:sp>
        <p:sp>
          <p:nvSpPr>
            <p:cNvPr id="31776" name="任意多边形 14">
              <a:extLst>
                <a:ext uri="{FF2B5EF4-FFF2-40B4-BE49-F238E27FC236}">
                  <a16:creationId xmlns:a16="http://schemas.microsoft.com/office/drawing/2014/main" id="{16F5E6EC-1495-4678-8567-E4A6565F147D}"/>
                </a:ext>
              </a:extLst>
            </p:cNvPr>
            <p:cNvSpPr>
              <a:spLocks noChangeArrowheads="1"/>
            </p:cNvSpPr>
            <p:nvPr/>
          </p:nvSpPr>
          <p:spPr bwMode="auto">
            <a:xfrm>
              <a:off x="7814883" y="0"/>
              <a:ext cx="2053316" cy="689546"/>
            </a:xfrm>
            <a:custGeom>
              <a:avLst/>
              <a:gdLst>
                <a:gd name="T0" fmla="*/ 0 w 2008682"/>
                <a:gd name="T1" fmla="*/ 0 h 674557"/>
                <a:gd name="T2" fmla="*/ 1949367 w 2008682"/>
                <a:gd name="T3" fmla="*/ 0 h 674557"/>
                <a:gd name="T4" fmla="*/ 2342736 w 2008682"/>
                <a:gd name="T5" fmla="*/ 393370 h 674557"/>
                <a:gd name="T6" fmla="*/ 1949367 w 2008682"/>
                <a:gd name="T7" fmla="*/ 786740 h 674557"/>
                <a:gd name="T8" fmla="*/ 159917 w 2008682"/>
                <a:gd name="T9" fmla="*/ 786740 h 674557"/>
                <a:gd name="T10" fmla="*/ 546001 w 2008682"/>
                <a:gd name="T11" fmla="*/ 400655 h 674557"/>
                <a:gd name="T12" fmla="*/ 152633 w 2008682"/>
                <a:gd name="T13" fmla="*/ 7285 h 674557"/>
                <a:gd name="T14" fmla="*/ 0 w 2008682"/>
                <a:gd name="T15" fmla="*/ 7285 h 674557"/>
                <a:gd name="T16" fmla="*/ 0 w 2008682"/>
                <a:gd name="T17" fmla="*/ 0 h 6745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08682"/>
                <a:gd name="T28" fmla="*/ 0 h 674557"/>
                <a:gd name="T29" fmla="*/ 2008682 w 2008682"/>
                <a:gd name="T30" fmla="*/ 674557 h 6745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08682" h="674557">
                  <a:moveTo>
                    <a:pt x="0" y="0"/>
                  </a:moveTo>
                  <a:lnTo>
                    <a:pt x="1671404" y="0"/>
                  </a:lnTo>
                  <a:lnTo>
                    <a:pt x="2008682" y="337279"/>
                  </a:lnTo>
                  <a:lnTo>
                    <a:pt x="1671404" y="674557"/>
                  </a:lnTo>
                  <a:lnTo>
                    <a:pt x="137114" y="674557"/>
                  </a:lnTo>
                  <a:lnTo>
                    <a:pt x="468146" y="343525"/>
                  </a:lnTo>
                  <a:lnTo>
                    <a:pt x="130868" y="6246"/>
                  </a:lnTo>
                  <a:lnTo>
                    <a:pt x="0" y="6246"/>
                  </a:lnTo>
                  <a:lnTo>
                    <a:pt x="0" y="0"/>
                  </a:lnTo>
                  <a:close/>
                </a:path>
              </a:pathLst>
            </a:custGeom>
            <a:solidFill>
              <a:srgbClr val="DAB00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p>
              <a:endParaRPr lang="en-US">
                <a:latin typeface="Segoe UI" panose="020B0502040204020203" pitchFamily="34" charset="0"/>
                <a:cs typeface="Segoe UI" panose="020B0502040204020203" pitchFamily="34" charset="0"/>
              </a:endParaRPr>
            </a:p>
          </p:txBody>
        </p:sp>
      </p:grpSp>
      <p:sp>
        <p:nvSpPr>
          <p:cNvPr id="31751" name="文本框 18">
            <a:extLst>
              <a:ext uri="{FF2B5EF4-FFF2-40B4-BE49-F238E27FC236}">
                <a16:creationId xmlns:a16="http://schemas.microsoft.com/office/drawing/2014/main" id="{8AB5A93D-2B6C-41A2-9C01-9C7673188330}"/>
              </a:ext>
            </a:extLst>
          </p:cNvPr>
          <p:cNvSpPr>
            <a:spLocks noChangeArrowheads="1"/>
          </p:cNvSpPr>
          <p:nvPr/>
        </p:nvSpPr>
        <p:spPr bwMode="auto">
          <a:xfrm>
            <a:off x="1999970" y="2038350"/>
            <a:ext cx="154230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2200">
                <a:solidFill>
                  <a:srgbClr val="000000"/>
                </a:solidFill>
                <a:latin typeface="Segoe UI" panose="020B0502040204020203" pitchFamily="34" charset="0"/>
                <a:cs typeface="Segoe UI" panose="020B0502040204020203" pitchFamily="34" charset="0"/>
                <a:sym typeface="Arial" panose="020B0604020202020204" pitchFamily="34" charset="0"/>
              </a:rPr>
              <a:t>Risks and Concerns </a:t>
            </a:r>
          </a:p>
        </p:txBody>
      </p:sp>
      <p:sp>
        <p:nvSpPr>
          <p:cNvPr id="31752" name="文本框 19">
            <a:extLst>
              <a:ext uri="{FF2B5EF4-FFF2-40B4-BE49-F238E27FC236}">
                <a16:creationId xmlns:a16="http://schemas.microsoft.com/office/drawing/2014/main" id="{90BE5102-E724-4C89-8494-62AFCF28B971}"/>
              </a:ext>
            </a:extLst>
          </p:cNvPr>
          <p:cNvSpPr>
            <a:spLocks noChangeArrowheads="1"/>
          </p:cNvSpPr>
          <p:nvPr/>
        </p:nvSpPr>
        <p:spPr bwMode="auto">
          <a:xfrm>
            <a:off x="5108843" y="2021135"/>
            <a:ext cx="203321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2200">
                <a:solidFill>
                  <a:srgbClr val="000000"/>
                </a:solidFill>
                <a:latin typeface="Segoe UI" panose="020B0502040204020203" pitchFamily="34" charset="0"/>
                <a:cs typeface="Segoe UI" panose="020B0502040204020203" pitchFamily="34" charset="0"/>
                <a:sym typeface="Arial" panose="020B0604020202020204" pitchFamily="34" charset="0"/>
              </a:rPr>
              <a:t>Future Improvements</a:t>
            </a:r>
          </a:p>
        </p:txBody>
      </p:sp>
      <p:sp>
        <p:nvSpPr>
          <p:cNvPr id="31754" name="文本框 21">
            <a:extLst>
              <a:ext uri="{FF2B5EF4-FFF2-40B4-BE49-F238E27FC236}">
                <a16:creationId xmlns:a16="http://schemas.microsoft.com/office/drawing/2014/main" id="{0C64FA21-DB3D-4A7E-BA80-3388A5DD82DB}"/>
              </a:ext>
            </a:extLst>
          </p:cNvPr>
          <p:cNvSpPr>
            <a:spLocks noChangeArrowheads="1"/>
          </p:cNvSpPr>
          <p:nvPr/>
        </p:nvSpPr>
        <p:spPr bwMode="auto">
          <a:xfrm>
            <a:off x="8350636" y="2046773"/>
            <a:ext cx="229526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2200">
                <a:solidFill>
                  <a:srgbClr val="000000"/>
                </a:solidFill>
                <a:latin typeface="Segoe UI" panose="020B0502040204020203" pitchFamily="34" charset="0"/>
                <a:cs typeface="Segoe UI" panose="020B0502040204020203" pitchFamily="34" charset="0"/>
                <a:sym typeface="Arial" panose="020B0604020202020204" pitchFamily="34" charset="0"/>
              </a:rPr>
              <a:t>Ethical Considerations</a:t>
            </a:r>
          </a:p>
        </p:txBody>
      </p:sp>
      <p:sp>
        <p:nvSpPr>
          <p:cNvPr id="31765" name="矩形 34">
            <a:extLst>
              <a:ext uri="{FF2B5EF4-FFF2-40B4-BE49-F238E27FC236}">
                <a16:creationId xmlns:a16="http://schemas.microsoft.com/office/drawing/2014/main" id="{B29A818C-7FBA-4CF6-BC81-1B8B9D9C48C0}"/>
              </a:ext>
            </a:extLst>
          </p:cNvPr>
          <p:cNvSpPr>
            <a:spLocks noChangeArrowheads="1"/>
          </p:cNvSpPr>
          <p:nvPr/>
        </p:nvSpPr>
        <p:spPr bwMode="auto">
          <a:xfrm>
            <a:off x="4541520" y="2935136"/>
            <a:ext cx="3095004" cy="3139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285750" indent="-285750" eaLnBrk="1" hangingPunct="1">
              <a:lnSpc>
                <a:spcPts val="2400"/>
              </a:lnSpc>
              <a:spcBef>
                <a:spcPct val="0"/>
              </a:spcBef>
            </a:pPr>
            <a:r>
              <a:rPr lang="en-US" altLang="zh-CN" sz="1600" dirty="0">
                <a:solidFill>
                  <a:srgbClr val="262626"/>
                </a:solidFill>
                <a:latin typeface="Segoe UI" panose="020B0502040204020203" pitchFamily="34" charset="0"/>
                <a:cs typeface="Segoe UI" panose="020B0502040204020203" pitchFamily="34" charset="0"/>
                <a:sym typeface="Open Sans" pitchFamily="34" charset="0"/>
              </a:rPr>
              <a:t>Incorporate probability estimation of fake reviews</a:t>
            </a:r>
          </a:p>
          <a:p>
            <a:pPr marL="285750" indent="-285750" eaLnBrk="1" hangingPunct="1">
              <a:lnSpc>
                <a:spcPts val="2400"/>
              </a:lnSpc>
              <a:spcBef>
                <a:spcPct val="0"/>
              </a:spcBef>
            </a:pPr>
            <a:r>
              <a:rPr lang="en-US" altLang="zh-CN" sz="1600" dirty="0">
                <a:solidFill>
                  <a:srgbClr val="262626"/>
                </a:solidFill>
                <a:latin typeface="Segoe UI" panose="020B0502040204020203" pitchFamily="34" charset="0"/>
                <a:cs typeface="Segoe UI" panose="020B0502040204020203" pitchFamily="34" charset="0"/>
                <a:sym typeface="Open Sans" pitchFamily="34" charset="0"/>
              </a:rPr>
              <a:t>Consider seasonality of sales for recommendations</a:t>
            </a:r>
          </a:p>
          <a:p>
            <a:pPr marL="285750" indent="-285750" eaLnBrk="1" hangingPunct="1">
              <a:lnSpc>
                <a:spcPts val="2400"/>
              </a:lnSpc>
              <a:spcBef>
                <a:spcPct val="0"/>
              </a:spcBef>
            </a:pPr>
            <a:r>
              <a:rPr lang="en-US" altLang="zh-CN" sz="1600" dirty="0">
                <a:solidFill>
                  <a:srgbClr val="262626"/>
                </a:solidFill>
                <a:latin typeface="Segoe UI" panose="020B0502040204020203" pitchFamily="34" charset="0"/>
                <a:cs typeface="Segoe UI" panose="020B0502040204020203" pitchFamily="34" charset="0"/>
                <a:sym typeface="Open Sans" pitchFamily="34" charset="0"/>
              </a:rPr>
              <a:t>Ensure data for prediction is highly reliable and accurate</a:t>
            </a:r>
          </a:p>
          <a:p>
            <a:pPr marL="285750" indent="-285750" eaLnBrk="1" hangingPunct="1">
              <a:lnSpc>
                <a:spcPts val="2400"/>
              </a:lnSpc>
              <a:spcBef>
                <a:spcPct val="0"/>
              </a:spcBef>
            </a:pPr>
            <a:r>
              <a:rPr lang="en-US" altLang="zh-CN" sz="1600" dirty="0">
                <a:solidFill>
                  <a:srgbClr val="262626"/>
                </a:solidFill>
                <a:latin typeface="Segoe UI" panose="020B0502040204020203" pitchFamily="34" charset="0"/>
                <a:cs typeface="Segoe UI" panose="020B0502040204020203" pitchFamily="34" charset="0"/>
                <a:sym typeface="Open Sans" pitchFamily="34" charset="0"/>
              </a:rPr>
              <a:t>Inspect decision support evaluation metrics for Recommender Systems (e.g. </a:t>
            </a:r>
            <a:r>
              <a:rPr lang="en-US" altLang="zh-CN" sz="1600" dirty="0" err="1">
                <a:solidFill>
                  <a:srgbClr val="262626"/>
                </a:solidFill>
                <a:latin typeface="Segoe UI" panose="020B0502040204020203" pitchFamily="34" charset="0"/>
                <a:cs typeface="Segoe UI" panose="020B0502040204020203" pitchFamily="34" charset="0"/>
                <a:sym typeface="Open Sans" pitchFamily="34" charset="0"/>
              </a:rPr>
              <a:t>Precision@k</a:t>
            </a:r>
            <a:r>
              <a:rPr lang="en-US" altLang="zh-CN" sz="1600" dirty="0">
                <a:solidFill>
                  <a:srgbClr val="262626"/>
                </a:solidFill>
                <a:latin typeface="Segoe UI" panose="020B0502040204020203" pitchFamily="34" charset="0"/>
                <a:cs typeface="Segoe UI" panose="020B0502040204020203" pitchFamily="34" charset="0"/>
                <a:sym typeface="Open Sans" pitchFamily="34" charset="0"/>
              </a:rPr>
              <a:t>)</a:t>
            </a:r>
          </a:p>
        </p:txBody>
      </p:sp>
      <p:sp>
        <p:nvSpPr>
          <p:cNvPr id="31760" name="矩形 38">
            <a:extLst>
              <a:ext uri="{FF2B5EF4-FFF2-40B4-BE49-F238E27FC236}">
                <a16:creationId xmlns:a16="http://schemas.microsoft.com/office/drawing/2014/main" id="{90920FF3-6509-4FC2-A580-15F3D494F6BC}"/>
              </a:ext>
            </a:extLst>
          </p:cNvPr>
          <p:cNvSpPr>
            <a:spLocks noChangeArrowheads="1"/>
          </p:cNvSpPr>
          <p:nvPr/>
        </p:nvSpPr>
        <p:spPr bwMode="auto">
          <a:xfrm>
            <a:off x="0" y="6296025"/>
            <a:ext cx="12192000" cy="561975"/>
          </a:xfrm>
          <a:prstGeom prst="rect">
            <a:avLst/>
          </a:prstGeom>
          <a:solidFill>
            <a:srgbClr val="262626">
              <a:alpha val="79999"/>
            </a:srgbClr>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Segoe UI" panose="020B0502040204020203" pitchFamily="34" charset="0"/>
              <a:cs typeface="Segoe UI" panose="020B0502040204020203" pitchFamily="34" charset="0"/>
              <a:sym typeface="宋体" panose="02010600030101010101" pitchFamily="2" charset="-122"/>
            </a:endParaRPr>
          </a:p>
        </p:txBody>
      </p:sp>
      <p:sp>
        <p:nvSpPr>
          <p:cNvPr id="32" name="矩形 34">
            <a:extLst>
              <a:ext uri="{FF2B5EF4-FFF2-40B4-BE49-F238E27FC236}">
                <a16:creationId xmlns:a16="http://schemas.microsoft.com/office/drawing/2014/main" id="{53A67EC1-6B20-47F7-A3A9-1270DF062670}"/>
              </a:ext>
            </a:extLst>
          </p:cNvPr>
          <p:cNvSpPr>
            <a:spLocks noChangeArrowheads="1"/>
          </p:cNvSpPr>
          <p:nvPr/>
        </p:nvSpPr>
        <p:spPr bwMode="auto">
          <a:xfrm>
            <a:off x="1051559" y="2964873"/>
            <a:ext cx="3095004" cy="2831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285750" indent="-285750" eaLnBrk="1" hangingPunct="1">
              <a:lnSpc>
                <a:spcPts val="2400"/>
              </a:lnSpc>
              <a:spcBef>
                <a:spcPct val="0"/>
              </a:spcBef>
            </a:pPr>
            <a:r>
              <a:rPr lang="en-US" altLang="zh-CN" sz="1600" dirty="0">
                <a:solidFill>
                  <a:srgbClr val="262626"/>
                </a:solidFill>
                <a:latin typeface="Segoe UI" panose="020B0502040204020203" pitchFamily="34" charset="0"/>
                <a:cs typeface="Segoe UI" panose="020B0502040204020203" pitchFamily="34" charset="0"/>
                <a:sym typeface="Open Sans" pitchFamily="34" charset="0"/>
              </a:rPr>
              <a:t>Predictions do not fully represent business cost of false positives and negatives</a:t>
            </a:r>
          </a:p>
          <a:p>
            <a:pPr marL="285750" indent="-285750" eaLnBrk="1" hangingPunct="1">
              <a:lnSpc>
                <a:spcPts val="2400"/>
              </a:lnSpc>
              <a:spcBef>
                <a:spcPct val="0"/>
              </a:spcBef>
            </a:pPr>
            <a:r>
              <a:rPr lang="en-US" altLang="zh-CN" sz="1600" dirty="0">
                <a:solidFill>
                  <a:srgbClr val="262626"/>
                </a:solidFill>
                <a:latin typeface="Segoe UI" panose="020B0502040204020203" pitchFamily="34" charset="0"/>
                <a:cs typeface="Segoe UI" panose="020B0502040204020203" pitchFamily="34" charset="0"/>
                <a:sym typeface="Open Sans" pitchFamily="34" charset="0"/>
              </a:rPr>
              <a:t>Predicting fake reviews relies heavily on accuracy and integrity of training data</a:t>
            </a:r>
          </a:p>
          <a:p>
            <a:pPr marL="285750" indent="-285750" eaLnBrk="1" hangingPunct="1">
              <a:lnSpc>
                <a:spcPts val="2400"/>
              </a:lnSpc>
              <a:spcBef>
                <a:spcPct val="0"/>
              </a:spcBef>
            </a:pPr>
            <a:r>
              <a:rPr lang="en-US" altLang="zh-CN" sz="1600" dirty="0">
                <a:solidFill>
                  <a:srgbClr val="262626"/>
                </a:solidFill>
                <a:latin typeface="Segoe UI" panose="020B0502040204020203" pitchFamily="34" charset="0"/>
                <a:cs typeface="Segoe UI" panose="020B0502040204020203" pitchFamily="34" charset="0"/>
                <a:sym typeface="Open Sans" pitchFamily="34" charset="0"/>
              </a:rPr>
              <a:t>Statistical accuracy metrics for Recommender Systems alone</a:t>
            </a:r>
          </a:p>
        </p:txBody>
      </p:sp>
      <p:sp>
        <p:nvSpPr>
          <p:cNvPr id="33" name="矩形 34">
            <a:extLst>
              <a:ext uri="{FF2B5EF4-FFF2-40B4-BE49-F238E27FC236}">
                <a16:creationId xmlns:a16="http://schemas.microsoft.com/office/drawing/2014/main" id="{B59780F6-BFF3-4B18-9D6A-410940D8ECA7}"/>
              </a:ext>
            </a:extLst>
          </p:cNvPr>
          <p:cNvSpPr>
            <a:spLocks noChangeArrowheads="1"/>
          </p:cNvSpPr>
          <p:nvPr/>
        </p:nvSpPr>
        <p:spPr bwMode="auto">
          <a:xfrm>
            <a:off x="7869803" y="2912509"/>
            <a:ext cx="2853373" cy="160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285750" indent="-285750" eaLnBrk="1" hangingPunct="1">
              <a:lnSpc>
                <a:spcPts val="2400"/>
              </a:lnSpc>
              <a:spcBef>
                <a:spcPct val="0"/>
              </a:spcBef>
            </a:pPr>
            <a:r>
              <a:rPr lang="en-US" altLang="zh-CN" sz="1600">
                <a:solidFill>
                  <a:srgbClr val="262626"/>
                </a:solidFill>
                <a:latin typeface="Segoe UI" panose="020B0502040204020203" pitchFamily="34" charset="0"/>
                <a:cs typeface="Segoe UI" panose="020B0502040204020203" pitchFamily="34" charset="0"/>
                <a:sym typeface="Open Sans" pitchFamily="34" charset="0"/>
              </a:rPr>
              <a:t>Ethical debate analogous to censoring of ‘fake news’</a:t>
            </a:r>
          </a:p>
          <a:p>
            <a:pPr marL="285750" indent="-285750" eaLnBrk="1" hangingPunct="1">
              <a:lnSpc>
                <a:spcPts val="2400"/>
              </a:lnSpc>
              <a:spcBef>
                <a:spcPct val="0"/>
              </a:spcBef>
            </a:pPr>
            <a:r>
              <a:rPr lang="en-US" altLang="zh-CN" sz="1600">
                <a:solidFill>
                  <a:srgbClr val="262626"/>
                </a:solidFill>
                <a:latin typeface="Segoe UI" panose="020B0502040204020203" pitchFamily="34" charset="0"/>
                <a:cs typeface="Segoe UI" panose="020B0502040204020203" pitchFamily="34" charset="0"/>
                <a:sym typeface="Open Sans" pitchFamily="34" charset="0"/>
              </a:rPr>
              <a:t>Cost of false opinions and misrepresentations vs. ethical issue of censoring </a:t>
            </a:r>
            <a:endParaRPr lang="zh-CN" altLang="en-US" sz="1600">
              <a:solidFill>
                <a:srgbClr val="262626"/>
              </a:solidFill>
              <a:latin typeface="Segoe UI" panose="020B0502040204020203" pitchFamily="34" charset="0"/>
              <a:cs typeface="Segoe UI" panose="020B0502040204020203" pitchFamily="34" charset="0"/>
              <a:sym typeface="Open Sans" pitchFamily="34" charset="0"/>
            </a:endParaRPr>
          </a:p>
        </p:txBody>
      </p:sp>
    </p:spTree>
    <p:extLst>
      <p:ext uri="{BB962C8B-B14F-4D97-AF65-F5344CB8AC3E}">
        <p14:creationId xmlns:p14="http://schemas.microsoft.com/office/powerpoint/2010/main" val="820879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矩形 4">
            <a:extLst>
              <a:ext uri="{FF2B5EF4-FFF2-40B4-BE49-F238E27FC236}">
                <a16:creationId xmlns:a16="http://schemas.microsoft.com/office/drawing/2014/main" id="{38B9F5B3-BA69-4BE5-95F1-DF0B002694AA}"/>
              </a:ext>
            </a:extLst>
          </p:cNvPr>
          <p:cNvSpPr>
            <a:spLocks noChangeArrowheads="1"/>
          </p:cNvSpPr>
          <p:nvPr/>
        </p:nvSpPr>
        <p:spPr bwMode="auto">
          <a:xfrm>
            <a:off x="0" y="-14288"/>
            <a:ext cx="12192000" cy="6858001"/>
          </a:xfrm>
          <a:prstGeom prst="rect">
            <a:avLst/>
          </a:prstGeom>
          <a:solidFill>
            <a:srgbClr val="FFCF0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Segoe UI" panose="020B0502040204020203" pitchFamily="34" charset="0"/>
              <a:cs typeface="Segoe UI" panose="020B0502040204020203" pitchFamily="34" charset="0"/>
              <a:sym typeface="宋体" panose="02010600030101010101" pitchFamily="2" charset="-122"/>
            </a:endParaRPr>
          </a:p>
        </p:txBody>
      </p:sp>
      <p:grpSp>
        <p:nvGrpSpPr>
          <p:cNvPr id="60419" name="组合 3">
            <a:extLst>
              <a:ext uri="{FF2B5EF4-FFF2-40B4-BE49-F238E27FC236}">
                <a16:creationId xmlns:a16="http://schemas.microsoft.com/office/drawing/2014/main" id="{7ADD29A1-2C9C-46BD-A503-ECA621F00356}"/>
              </a:ext>
            </a:extLst>
          </p:cNvPr>
          <p:cNvGrpSpPr>
            <a:grpSpLocks/>
          </p:cNvGrpSpPr>
          <p:nvPr/>
        </p:nvGrpSpPr>
        <p:grpSpPr bwMode="auto">
          <a:xfrm>
            <a:off x="0" y="0"/>
            <a:ext cx="12192000" cy="2254250"/>
            <a:chOff x="0" y="0"/>
            <a:chExt cx="12192000" cy="2253343"/>
          </a:xfrm>
        </p:grpSpPr>
        <p:sp>
          <p:nvSpPr>
            <p:cNvPr id="60430" name="矩形 1">
              <a:extLst>
                <a:ext uri="{FF2B5EF4-FFF2-40B4-BE49-F238E27FC236}">
                  <a16:creationId xmlns:a16="http://schemas.microsoft.com/office/drawing/2014/main" id="{AA8DB3A3-C762-4326-94C1-E8B8EA083E63}"/>
                </a:ext>
              </a:extLst>
            </p:cNvPr>
            <p:cNvSpPr>
              <a:spLocks noChangeArrowheads="1"/>
            </p:cNvSpPr>
            <p:nvPr/>
          </p:nvSpPr>
          <p:spPr bwMode="auto">
            <a:xfrm>
              <a:off x="0" y="0"/>
              <a:ext cx="12192000" cy="1785255"/>
            </a:xfrm>
            <a:prstGeom prst="rect">
              <a:avLst/>
            </a:prstGeom>
            <a:solidFill>
              <a:srgbClr val="262626"/>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Segoe UI" panose="020B0502040204020203" pitchFamily="34" charset="0"/>
                <a:cs typeface="Segoe UI" panose="020B0502040204020203" pitchFamily="34" charset="0"/>
                <a:sym typeface="宋体" panose="02010600030101010101" pitchFamily="2" charset="-122"/>
              </a:endParaRPr>
            </a:p>
          </p:txBody>
        </p:sp>
        <p:sp>
          <p:nvSpPr>
            <p:cNvPr id="60431" name="等腰三角形 2">
              <a:extLst>
                <a:ext uri="{FF2B5EF4-FFF2-40B4-BE49-F238E27FC236}">
                  <a16:creationId xmlns:a16="http://schemas.microsoft.com/office/drawing/2014/main" id="{31066300-E248-4E82-A0B5-8EE4C0CA507F}"/>
                </a:ext>
              </a:extLst>
            </p:cNvPr>
            <p:cNvSpPr>
              <a:spLocks noChangeArrowheads="1"/>
            </p:cNvSpPr>
            <p:nvPr/>
          </p:nvSpPr>
          <p:spPr bwMode="auto">
            <a:xfrm rot="10800000">
              <a:off x="5690523" y="1785257"/>
              <a:ext cx="810954" cy="468086"/>
            </a:xfrm>
            <a:prstGeom prst="triangle">
              <a:avLst>
                <a:gd name="adj" fmla="val 50000"/>
              </a:avLst>
            </a:prstGeom>
            <a:solidFill>
              <a:srgbClr val="262626"/>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Segoe UI" panose="020B0502040204020203" pitchFamily="34" charset="0"/>
                <a:cs typeface="Segoe UI" panose="020B0502040204020203" pitchFamily="34" charset="0"/>
                <a:sym typeface="宋体" panose="02010600030101010101" pitchFamily="2" charset="-122"/>
              </a:endParaRPr>
            </a:p>
          </p:txBody>
        </p:sp>
      </p:grpSp>
      <p:sp>
        <p:nvSpPr>
          <p:cNvPr id="60420" name="文本框 5">
            <a:extLst>
              <a:ext uri="{FF2B5EF4-FFF2-40B4-BE49-F238E27FC236}">
                <a16:creationId xmlns:a16="http://schemas.microsoft.com/office/drawing/2014/main" id="{E060D871-A11F-4E3F-BB6F-9E47E14BC56F}"/>
              </a:ext>
            </a:extLst>
          </p:cNvPr>
          <p:cNvSpPr>
            <a:spLocks noChangeArrowheads="1"/>
          </p:cNvSpPr>
          <p:nvPr/>
        </p:nvSpPr>
        <p:spPr bwMode="auto">
          <a:xfrm>
            <a:off x="1274763" y="558800"/>
            <a:ext cx="9640887"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4200" b="1">
                <a:solidFill>
                  <a:schemeClr val="bg1"/>
                </a:solidFill>
                <a:latin typeface="Segoe UI" panose="020B0502040204020203" pitchFamily="34" charset="0"/>
                <a:cs typeface="Segoe UI" panose="020B0502040204020203" pitchFamily="34" charset="0"/>
                <a:sym typeface="Segoe UI" panose="020B0502040204020203" pitchFamily="34" charset="0"/>
              </a:rPr>
              <a:t>Thank You For Watching</a:t>
            </a:r>
            <a:r>
              <a:rPr lang="zh-CN" altLang="en-US" sz="4200" b="1">
                <a:solidFill>
                  <a:schemeClr val="bg1"/>
                </a:solidFill>
                <a:latin typeface="Segoe UI" panose="020B0502040204020203" pitchFamily="34" charset="0"/>
                <a:cs typeface="Segoe UI" panose="020B0502040204020203" pitchFamily="34" charset="0"/>
                <a:sym typeface="Segoe UI" panose="020B0502040204020203" pitchFamily="34" charset="0"/>
              </a:rPr>
              <a:t>！ </a:t>
            </a:r>
            <a:endParaRPr lang="zh-CN" altLang="en-US" sz="1800" b="1">
              <a:latin typeface="Segoe UI" panose="020B0502040204020203" pitchFamily="34" charset="0"/>
              <a:cs typeface="Segoe UI" panose="020B0502040204020203" pitchFamily="34" charset="0"/>
            </a:endParaRPr>
          </a:p>
        </p:txBody>
      </p:sp>
      <p:grpSp>
        <p:nvGrpSpPr>
          <p:cNvPr id="60421" name="组合 17">
            <a:extLst>
              <a:ext uri="{FF2B5EF4-FFF2-40B4-BE49-F238E27FC236}">
                <a16:creationId xmlns:a16="http://schemas.microsoft.com/office/drawing/2014/main" id="{28FE3D1A-EBF2-4E0E-9E03-8EFAC1BEF81C}"/>
              </a:ext>
            </a:extLst>
          </p:cNvPr>
          <p:cNvGrpSpPr>
            <a:grpSpLocks/>
          </p:cNvGrpSpPr>
          <p:nvPr/>
        </p:nvGrpSpPr>
        <p:grpSpPr bwMode="auto">
          <a:xfrm>
            <a:off x="3668372" y="2698293"/>
            <a:ext cx="7072653" cy="600165"/>
            <a:chOff x="-3074193" y="213990"/>
            <a:chExt cx="7073693" cy="600544"/>
          </a:xfrm>
        </p:grpSpPr>
        <p:sp>
          <p:nvSpPr>
            <p:cNvPr id="60428" name="文本框 9">
              <a:extLst>
                <a:ext uri="{FF2B5EF4-FFF2-40B4-BE49-F238E27FC236}">
                  <a16:creationId xmlns:a16="http://schemas.microsoft.com/office/drawing/2014/main" id="{FD91D871-CB47-41E6-95E7-6813D12A283A}"/>
                </a:ext>
              </a:extLst>
            </p:cNvPr>
            <p:cNvSpPr>
              <a:spLocks noChangeArrowheads="1"/>
            </p:cNvSpPr>
            <p:nvPr/>
          </p:nvSpPr>
          <p:spPr bwMode="auto">
            <a:xfrm>
              <a:off x="0" y="444969"/>
              <a:ext cx="3999500" cy="369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en-US" sz="1800">
                <a:solidFill>
                  <a:srgbClr val="3F3F3F"/>
                </a:solidFill>
                <a:latin typeface="Segoe UI" panose="020B0502040204020203" pitchFamily="34" charset="0"/>
                <a:cs typeface="Segoe UI" panose="020B0502040204020203" pitchFamily="34" charset="0"/>
                <a:sym typeface="Open Sans" pitchFamily="34" charset="0"/>
              </a:endParaRPr>
            </a:p>
          </p:txBody>
        </p:sp>
        <p:sp>
          <p:nvSpPr>
            <p:cNvPr id="60429" name="文本框 10">
              <a:extLst>
                <a:ext uri="{FF2B5EF4-FFF2-40B4-BE49-F238E27FC236}">
                  <a16:creationId xmlns:a16="http://schemas.microsoft.com/office/drawing/2014/main" id="{54B88FF5-D790-434B-AA4E-4BFFBF5B1E98}"/>
                </a:ext>
              </a:extLst>
            </p:cNvPr>
            <p:cNvSpPr>
              <a:spLocks noChangeArrowheads="1"/>
            </p:cNvSpPr>
            <p:nvPr/>
          </p:nvSpPr>
          <p:spPr bwMode="auto">
            <a:xfrm>
              <a:off x="-3074193" y="213990"/>
              <a:ext cx="6148385" cy="46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2400">
                  <a:solidFill>
                    <a:srgbClr val="0C0C0C"/>
                  </a:solidFill>
                  <a:latin typeface="Segoe UI" panose="020B0502040204020203" pitchFamily="34" charset="0"/>
                  <a:ea typeface="宋体"/>
                  <a:cs typeface="Segoe UI" panose="020B0502040204020203" pitchFamily="34" charset="0"/>
                  <a:sym typeface="Segoe UI" panose="020B0502040204020203" pitchFamily="34" charset="0"/>
                </a:rPr>
                <a:t>Please email us if you have any questions.</a:t>
              </a:r>
              <a:endParaRPr lang="zh-CN" altLang="en-US" sz="2400">
                <a:solidFill>
                  <a:srgbClr val="000000"/>
                </a:solidFill>
                <a:latin typeface="Segoe UI" panose="020B0502040204020203" pitchFamily="34" charset="0"/>
                <a:ea typeface="宋体"/>
                <a:cs typeface="Segoe UI" panose="020B0502040204020203" pitchFamily="34" charset="0"/>
                <a:sym typeface="Segoe UI" panose="020B0502040204020203" pitchFamily="34" charset="0"/>
              </a:endParaRPr>
            </a:p>
          </p:txBody>
        </p:sp>
      </p:grpSp>
      <p:grpSp>
        <p:nvGrpSpPr>
          <p:cNvPr id="60423" name="组合 19">
            <a:extLst>
              <a:ext uri="{FF2B5EF4-FFF2-40B4-BE49-F238E27FC236}">
                <a16:creationId xmlns:a16="http://schemas.microsoft.com/office/drawing/2014/main" id="{E7C7FFC4-9068-443C-967B-9B1454694833}"/>
              </a:ext>
            </a:extLst>
          </p:cNvPr>
          <p:cNvGrpSpPr>
            <a:grpSpLocks/>
          </p:cNvGrpSpPr>
          <p:nvPr/>
        </p:nvGrpSpPr>
        <p:grpSpPr bwMode="auto">
          <a:xfrm>
            <a:off x="4308154" y="3390791"/>
            <a:ext cx="3998912" cy="2239524"/>
            <a:chOff x="-466233" y="-111421"/>
            <a:chExt cx="3999855" cy="2238949"/>
          </a:xfrm>
        </p:grpSpPr>
        <p:sp>
          <p:nvSpPr>
            <p:cNvPr id="60424" name="文本框 15">
              <a:extLst>
                <a:ext uri="{FF2B5EF4-FFF2-40B4-BE49-F238E27FC236}">
                  <a16:creationId xmlns:a16="http://schemas.microsoft.com/office/drawing/2014/main" id="{4B91DFDD-D070-4E93-9278-37DBEB7BF8A7}"/>
                </a:ext>
              </a:extLst>
            </p:cNvPr>
            <p:cNvSpPr>
              <a:spLocks noChangeArrowheads="1"/>
            </p:cNvSpPr>
            <p:nvPr/>
          </p:nvSpPr>
          <p:spPr bwMode="auto">
            <a:xfrm>
              <a:off x="6453" y="463047"/>
              <a:ext cx="3054485" cy="36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en-US" sz="1800">
                <a:solidFill>
                  <a:srgbClr val="3F3F3F"/>
                </a:solidFill>
                <a:latin typeface="Segoe UI" panose="020B0502040204020203" pitchFamily="34" charset="0"/>
                <a:cs typeface="Segoe UI" panose="020B0502040204020203" pitchFamily="34" charset="0"/>
                <a:sym typeface="Open Sans" pitchFamily="34" charset="0"/>
              </a:endParaRPr>
            </a:p>
          </p:txBody>
        </p:sp>
        <p:sp>
          <p:nvSpPr>
            <p:cNvPr id="60425" name="文本框 16">
              <a:extLst>
                <a:ext uri="{FF2B5EF4-FFF2-40B4-BE49-F238E27FC236}">
                  <a16:creationId xmlns:a16="http://schemas.microsoft.com/office/drawing/2014/main" id="{517E26E8-EC28-47AA-A598-32278101F50E}"/>
                </a:ext>
              </a:extLst>
            </p:cNvPr>
            <p:cNvSpPr>
              <a:spLocks noChangeArrowheads="1"/>
            </p:cNvSpPr>
            <p:nvPr/>
          </p:nvSpPr>
          <p:spPr bwMode="auto">
            <a:xfrm>
              <a:off x="-466233" y="-111421"/>
              <a:ext cx="3999855" cy="2238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50000"/>
                </a:lnSpc>
                <a:spcBef>
                  <a:spcPct val="0"/>
                </a:spcBef>
                <a:buNone/>
              </a:pPr>
              <a:r>
                <a:rPr lang="en-US" altLang="zh-CN" sz="2400">
                  <a:solidFill>
                    <a:srgbClr val="0C0C0C"/>
                  </a:solidFill>
                  <a:latin typeface="Segoe UI" panose="020B0502040204020203" pitchFamily="34" charset="0"/>
                  <a:cs typeface="Segoe UI" panose="020B0502040204020203" pitchFamily="34" charset="0"/>
                  <a:sym typeface="Segoe UI" panose="020B0502040204020203" pitchFamily="34" charset="0"/>
                </a:rPr>
                <a:t>alex.yang@emory.edu</a:t>
              </a:r>
            </a:p>
            <a:p>
              <a:pPr algn="ctr" eaLnBrk="1" hangingPunct="1">
                <a:lnSpc>
                  <a:spcPct val="150000"/>
                </a:lnSpc>
                <a:spcBef>
                  <a:spcPct val="0"/>
                </a:spcBef>
                <a:buNone/>
              </a:pPr>
              <a:r>
                <a:rPr lang="en-US" altLang="zh-CN" sz="2400">
                  <a:solidFill>
                    <a:srgbClr val="0C0C0C"/>
                  </a:solidFill>
                  <a:latin typeface="Segoe UI" panose="020B0502040204020203" pitchFamily="34" charset="0"/>
                  <a:cs typeface="Segoe UI" panose="020B0502040204020203" pitchFamily="34" charset="0"/>
                  <a:sym typeface="Segoe UI" panose="020B0502040204020203" pitchFamily="34" charset="0"/>
                </a:rPr>
                <a:t>dipeeka.bastola@emory.edu </a:t>
              </a:r>
            </a:p>
            <a:p>
              <a:pPr algn="ctr" eaLnBrk="1" hangingPunct="1">
                <a:lnSpc>
                  <a:spcPct val="150000"/>
                </a:lnSpc>
                <a:spcBef>
                  <a:spcPct val="0"/>
                </a:spcBef>
                <a:buNone/>
              </a:pPr>
              <a:r>
                <a:rPr lang="en-US" altLang="zh-CN" sz="2400">
                  <a:solidFill>
                    <a:srgbClr val="0C0C0C"/>
                  </a:solidFill>
                  <a:latin typeface="Segoe UI" panose="020B0502040204020203" pitchFamily="34" charset="0"/>
                  <a:cs typeface="Segoe UI" panose="020B0502040204020203" pitchFamily="34" charset="0"/>
                  <a:sym typeface="Segoe UI" panose="020B0502040204020203" pitchFamily="34" charset="0"/>
                </a:rPr>
                <a:t>fei.hou@emory.edu</a:t>
              </a:r>
            </a:p>
            <a:p>
              <a:pPr algn="ctr" eaLnBrk="1" hangingPunct="1">
                <a:lnSpc>
                  <a:spcPct val="150000"/>
                </a:lnSpc>
                <a:spcBef>
                  <a:spcPct val="0"/>
                </a:spcBef>
                <a:buNone/>
              </a:pPr>
              <a:r>
                <a:rPr lang="en-US" altLang="zh-CN" sz="2400">
                  <a:solidFill>
                    <a:srgbClr val="0C0C0C"/>
                  </a:solidFill>
                  <a:latin typeface="Segoe UI" panose="020B0502040204020203" pitchFamily="34" charset="0"/>
                  <a:cs typeface="Segoe UI" panose="020B0502040204020203" pitchFamily="34" charset="0"/>
                  <a:sym typeface="Segoe UI" panose="020B0502040204020203" pitchFamily="34" charset="0"/>
                </a:rPr>
                <a:t>susie.bai@emory.edu</a:t>
              </a:r>
              <a:endParaRPr lang="zh-CN" altLang="en-US" sz="2400">
                <a:solidFill>
                  <a:srgbClr val="0C0C0C"/>
                </a:solidFill>
                <a:latin typeface="Segoe UI" panose="020B0502040204020203" pitchFamily="34" charset="0"/>
                <a:cs typeface="Segoe UI" panose="020B0502040204020203" pitchFamily="34" charset="0"/>
                <a:sym typeface="Segoe UI" panose="020B0502040204020203" pitchFamily="34" charset="0"/>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矩形 1">
            <a:extLst>
              <a:ext uri="{FF2B5EF4-FFF2-40B4-BE49-F238E27FC236}">
                <a16:creationId xmlns:a16="http://schemas.microsoft.com/office/drawing/2014/main" id="{0F48C2BD-9B09-4814-B6BE-C7AE89C3678F}"/>
              </a:ext>
            </a:extLst>
          </p:cNvPr>
          <p:cNvSpPr>
            <a:spLocks noChangeArrowheads="1"/>
          </p:cNvSpPr>
          <p:nvPr/>
        </p:nvSpPr>
        <p:spPr bwMode="auto">
          <a:xfrm>
            <a:off x="0" y="0"/>
            <a:ext cx="12192000" cy="890588"/>
          </a:xfrm>
          <a:prstGeom prst="rect">
            <a:avLst/>
          </a:prstGeom>
          <a:solidFill>
            <a:srgbClr val="231F2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Segoe UI" panose="020B0502040204020203" pitchFamily="34" charset="0"/>
              <a:cs typeface="Segoe UI" panose="020B0502040204020203" pitchFamily="34" charset="0"/>
              <a:sym typeface="宋体" panose="02010600030101010101" pitchFamily="2" charset="-122"/>
            </a:endParaRPr>
          </a:p>
        </p:txBody>
      </p:sp>
      <p:sp>
        <p:nvSpPr>
          <p:cNvPr id="44035" name="文本框 2">
            <a:extLst>
              <a:ext uri="{FF2B5EF4-FFF2-40B4-BE49-F238E27FC236}">
                <a16:creationId xmlns:a16="http://schemas.microsoft.com/office/drawing/2014/main" id="{6C2976BB-9AAC-4540-8669-BB87B5C27B4E}"/>
              </a:ext>
            </a:extLst>
          </p:cNvPr>
          <p:cNvSpPr>
            <a:spLocks noChangeArrowheads="1"/>
          </p:cNvSpPr>
          <p:nvPr/>
        </p:nvSpPr>
        <p:spPr bwMode="auto">
          <a:xfrm>
            <a:off x="1689100" y="122238"/>
            <a:ext cx="8813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3600">
                <a:solidFill>
                  <a:schemeClr val="bg1"/>
                </a:solidFill>
                <a:latin typeface="Segoe UI" panose="020B0502040204020203" pitchFamily="34" charset="0"/>
                <a:cs typeface="Segoe UI" panose="020B0502040204020203" pitchFamily="34" charset="0"/>
                <a:sym typeface="Fira Sans" pitchFamily="2" charset="0"/>
              </a:rPr>
              <a:t>Agenda</a:t>
            </a:r>
            <a:endParaRPr lang="zh-CN" altLang="en-US" sz="3600">
              <a:solidFill>
                <a:schemeClr val="bg1"/>
              </a:solidFill>
              <a:latin typeface="Segoe UI" panose="020B0502040204020203" pitchFamily="34" charset="0"/>
              <a:cs typeface="Segoe UI" panose="020B0502040204020203" pitchFamily="34" charset="0"/>
              <a:sym typeface="Fira Sans" pitchFamily="2" charset="0"/>
            </a:endParaRPr>
          </a:p>
        </p:txBody>
      </p:sp>
      <p:sp>
        <p:nvSpPr>
          <p:cNvPr id="44042" name="矩形 17">
            <a:extLst>
              <a:ext uri="{FF2B5EF4-FFF2-40B4-BE49-F238E27FC236}">
                <a16:creationId xmlns:a16="http://schemas.microsoft.com/office/drawing/2014/main" id="{5E8D6B1D-0A70-4ED5-BC91-C200AFE2729D}"/>
              </a:ext>
            </a:extLst>
          </p:cNvPr>
          <p:cNvSpPr>
            <a:spLocks noChangeArrowheads="1"/>
          </p:cNvSpPr>
          <p:nvPr/>
        </p:nvSpPr>
        <p:spPr bwMode="auto">
          <a:xfrm>
            <a:off x="3424842" y="1740417"/>
            <a:ext cx="72775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285750" indent="-285750" eaLnBrk="1" hangingPunct="1">
              <a:lnSpc>
                <a:spcPct val="100000"/>
              </a:lnSpc>
              <a:spcBef>
                <a:spcPct val="0"/>
              </a:spcBef>
            </a:pPr>
            <a:r>
              <a:rPr lang="en-US" altLang="zh-CN" sz="1800">
                <a:solidFill>
                  <a:srgbClr val="262626"/>
                </a:solidFill>
                <a:latin typeface="Segoe UI" panose="020B0502040204020203" pitchFamily="34" charset="0"/>
                <a:cs typeface="Segoe UI" panose="020B0502040204020203" pitchFamily="34" charset="0"/>
                <a:sym typeface="Open Sans" pitchFamily="34" charset="0"/>
              </a:rPr>
              <a:t>Amazon’s current platform and recommendation system</a:t>
            </a:r>
          </a:p>
          <a:p>
            <a:pPr marL="285750" indent="-285750" eaLnBrk="1" hangingPunct="1">
              <a:lnSpc>
                <a:spcPct val="100000"/>
              </a:lnSpc>
              <a:spcBef>
                <a:spcPct val="0"/>
              </a:spcBef>
            </a:pPr>
            <a:r>
              <a:rPr lang="en-US" altLang="zh-CN" sz="1800">
                <a:solidFill>
                  <a:srgbClr val="262626"/>
                </a:solidFill>
                <a:latin typeface="Segoe UI" panose="020B0502040204020203" pitchFamily="34" charset="0"/>
                <a:cs typeface="Segoe UI" panose="020B0502040204020203" pitchFamily="34" charset="0"/>
                <a:sym typeface="Open Sans" pitchFamily="34" charset="0"/>
              </a:rPr>
              <a:t>Need for identifying fake reviews</a:t>
            </a:r>
            <a:endParaRPr lang="zh-CN" altLang="en-US" sz="1800">
              <a:solidFill>
                <a:srgbClr val="262626"/>
              </a:solidFill>
              <a:latin typeface="Segoe UI" panose="020B0502040204020203" pitchFamily="34" charset="0"/>
              <a:cs typeface="Segoe UI" panose="020B0502040204020203" pitchFamily="34" charset="0"/>
              <a:sym typeface="Open Sans" pitchFamily="34" charset="0"/>
            </a:endParaRPr>
          </a:p>
        </p:txBody>
      </p:sp>
      <p:sp>
        <p:nvSpPr>
          <p:cNvPr id="27" name="Pentagon 25">
            <a:extLst>
              <a:ext uri="{FF2B5EF4-FFF2-40B4-BE49-F238E27FC236}">
                <a16:creationId xmlns:a16="http://schemas.microsoft.com/office/drawing/2014/main" id="{0ED38A08-44A8-4BA4-BDA2-5FBC2EA0C424}"/>
              </a:ext>
            </a:extLst>
          </p:cNvPr>
          <p:cNvSpPr/>
          <p:nvPr/>
        </p:nvSpPr>
        <p:spPr bwMode="gray">
          <a:xfrm>
            <a:off x="365760" y="1611313"/>
            <a:ext cx="2709950" cy="914400"/>
          </a:xfrm>
          <a:prstGeom prst="homePlate">
            <a:avLst/>
          </a:prstGeom>
          <a:solidFill>
            <a:srgbClr val="FFCF01"/>
          </a:solidFill>
          <a:ln>
            <a:no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algn="ctr"/>
            <a:r>
              <a:rPr lang="en-US" sz="2000" b="1">
                <a:solidFill>
                  <a:srgbClr val="231F20"/>
                </a:solidFill>
                <a:latin typeface="Segoe UI" panose="020B0502040204020203" pitchFamily="34" charset="0"/>
                <a:cs typeface="Segoe UI" panose="020B0502040204020203" pitchFamily="34" charset="0"/>
              </a:rPr>
              <a:t>Business Understanding </a:t>
            </a:r>
          </a:p>
        </p:txBody>
      </p:sp>
      <p:sp>
        <p:nvSpPr>
          <p:cNvPr id="29" name="Pentagon 27">
            <a:extLst>
              <a:ext uri="{FF2B5EF4-FFF2-40B4-BE49-F238E27FC236}">
                <a16:creationId xmlns:a16="http://schemas.microsoft.com/office/drawing/2014/main" id="{7CEFC0A7-6171-4629-BE7A-72B6DB321802}"/>
              </a:ext>
            </a:extLst>
          </p:cNvPr>
          <p:cNvSpPr/>
          <p:nvPr/>
        </p:nvSpPr>
        <p:spPr bwMode="gray">
          <a:xfrm>
            <a:off x="365760" y="3882909"/>
            <a:ext cx="2709950" cy="914400"/>
          </a:xfrm>
          <a:prstGeom prst="homePlate">
            <a:avLst/>
          </a:prstGeom>
          <a:solidFill>
            <a:srgbClr val="FFCF01"/>
          </a:solidFill>
          <a:ln>
            <a:no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lvl="0" algn="ctr"/>
            <a:r>
              <a:rPr lang="en-US" sz="2000" b="1">
                <a:solidFill>
                  <a:srgbClr val="231F20"/>
                </a:solidFill>
                <a:latin typeface="Segoe UI" panose="020B0502040204020203" pitchFamily="34" charset="0"/>
                <a:cs typeface="Segoe UI" panose="020B0502040204020203" pitchFamily="34" charset="0"/>
              </a:rPr>
              <a:t>Modeling &amp; Evaluation</a:t>
            </a:r>
          </a:p>
        </p:txBody>
      </p:sp>
      <p:sp>
        <p:nvSpPr>
          <p:cNvPr id="31" name="Pentagon 29">
            <a:extLst>
              <a:ext uri="{FF2B5EF4-FFF2-40B4-BE49-F238E27FC236}">
                <a16:creationId xmlns:a16="http://schemas.microsoft.com/office/drawing/2014/main" id="{F44684D2-7E4F-4BC4-B2C1-B70ED8E4A71B}"/>
              </a:ext>
            </a:extLst>
          </p:cNvPr>
          <p:cNvSpPr/>
          <p:nvPr/>
        </p:nvSpPr>
        <p:spPr bwMode="gray">
          <a:xfrm>
            <a:off x="365759" y="5018707"/>
            <a:ext cx="2709949" cy="914400"/>
          </a:xfrm>
          <a:prstGeom prst="homePlate">
            <a:avLst/>
          </a:prstGeom>
          <a:solidFill>
            <a:srgbClr val="FFCF01"/>
          </a:solidFill>
          <a:ln>
            <a:no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lvl="0" algn="ctr"/>
            <a:r>
              <a:rPr lang="en-US" sz="2000" b="1">
                <a:solidFill>
                  <a:srgbClr val="231F20"/>
                </a:solidFill>
                <a:latin typeface="Segoe UI" panose="020B0502040204020203" pitchFamily="34" charset="0"/>
                <a:cs typeface="Segoe UI" panose="020B0502040204020203" pitchFamily="34" charset="0"/>
              </a:rPr>
              <a:t>Deployment &amp; Conclusion</a:t>
            </a:r>
          </a:p>
        </p:txBody>
      </p:sp>
      <p:sp>
        <p:nvSpPr>
          <p:cNvPr id="33" name="Pentagon 31">
            <a:extLst>
              <a:ext uri="{FF2B5EF4-FFF2-40B4-BE49-F238E27FC236}">
                <a16:creationId xmlns:a16="http://schemas.microsoft.com/office/drawing/2014/main" id="{2220196D-AB1C-4686-855F-66DAC3C147F2}"/>
              </a:ext>
            </a:extLst>
          </p:cNvPr>
          <p:cNvSpPr/>
          <p:nvPr/>
        </p:nvSpPr>
        <p:spPr bwMode="gray">
          <a:xfrm>
            <a:off x="365760" y="2747111"/>
            <a:ext cx="2709950" cy="914400"/>
          </a:xfrm>
          <a:prstGeom prst="homePlate">
            <a:avLst/>
          </a:prstGeom>
          <a:solidFill>
            <a:srgbClr val="FFCF01"/>
          </a:solidFill>
          <a:ln>
            <a:no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lvl="0" algn="ctr"/>
            <a:r>
              <a:rPr lang="en-US" sz="2000" b="1">
                <a:solidFill>
                  <a:srgbClr val="231F20"/>
                </a:solidFill>
                <a:latin typeface="Segoe UI" panose="020B0502040204020203" pitchFamily="34" charset="0"/>
                <a:cs typeface="Segoe UI" panose="020B0502040204020203" pitchFamily="34" charset="0"/>
              </a:rPr>
              <a:t>Data</a:t>
            </a:r>
          </a:p>
          <a:p>
            <a:pPr lvl="0" algn="ctr"/>
            <a:r>
              <a:rPr lang="en-US" sz="2000" b="1">
                <a:solidFill>
                  <a:srgbClr val="231F20"/>
                </a:solidFill>
                <a:latin typeface="Segoe UI" panose="020B0502040204020203" pitchFamily="34" charset="0"/>
                <a:cs typeface="Segoe UI" panose="020B0502040204020203" pitchFamily="34" charset="0"/>
              </a:rPr>
              <a:t>Understanding </a:t>
            </a:r>
          </a:p>
        </p:txBody>
      </p:sp>
      <p:sp>
        <p:nvSpPr>
          <p:cNvPr id="35" name="矩形 17">
            <a:extLst>
              <a:ext uri="{FF2B5EF4-FFF2-40B4-BE49-F238E27FC236}">
                <a16:creationId xmlns:a16="http://schemas.microsoft.com/office/drawing/2014/main" id="{F485EC69-7E59-4588-B606-D5032918D2F0}"/>
              </a:ext>
            </a:extLst>
          </p:cNvPr>
          <p:cNvSpPr>
            <a:spLocks noChangeArrowheads="1"/>
          </p:cNvSpPr>
          <p:nvPr/>
        </p:nvSpPr>
        <p:spPr bwMode="auto">
          <a:xfrm>
            <a:off x="3424842" y="2874319"/>
            <a:ext cx="72775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285750" indent="-285750" eaLnBrk="1" hangingPunct="1">
              <a:lnSpc>
                <a:spcPct val="100000"/>
              </a:lnSpc>
              <a:spcBef>
                <a:spcPct val="0"/>
              </a:spcBef>
            </a:pPr>
            <a:r>
              <a:rPr lang="en-US" altLang="zh-CN" sz="1800">
                <a:solidFill>
                  <a:srgbClr val="262626"/>
                </a:solidFill>
                <a:latin typeface="Segoe UI" panose="020B0502040204020203" pitchFamily="34" charset="0"/>
                <a:cs typeface="Segoe UI" panose="020B0502040204020203" pitchFamily="34" charset="0"/>
                <a:sym typeface="Open Sans" pitchFamily="34" charset="0"/>
              </a:rPr>
              <a:t>Text analytics and feature extraction</a:t>
            </a:r>
          </a:p>
          <a:p>
            <a:pPr marL="285750" indent="-285750" eaLnBrk="1" hangingPunct="1">
              <a:lnSpc>
                <a:spcPct val="100000"/>
              </a:lnSpc>
              <a:spcBef>
                <a:spcPct val="0"/>
              </a:spcBef>
            </a:pPr>
            <a:r>
              <a:rPr lang="en-US" altLang="zh-CN" sz="1800">
                <a:solidFill>
                  <a:srgbClr val="262626"/>
                </a:solidFill>
                <a:latin typeface="Segoe UI" panose="020B0502040204020203" pitchFamily="34" charset="0"/>
                <a:cs typeface="Segoe UI" panose="020B0502040204020203" pitchFamily="34" charset="0"/>
                <a:sym typeface="Open Sans" pitchFamily="34" charset="0"/>
              </a:rPr>
              <a:t>Fake vs. non-fake reviews analysis</a:t>
            </a:r>
          </a:p>
        </p:txBody>
      </p:sp>
      <p:sp>
        <p:nvSpPr>
          <p:cNvPr id="36" name="矩形 17">
            <a:extLst>
              <a:ext uri="{FF2B5EF4-FFF2-40B4-BE49-F238E27FC236}">
                <a16:creationId xmlns:a16="http://schemas.microsoft.com/office/drawing/2014/main" id="{00C4311D-C7A0-4595-9738-2ECAA2066A71}"/>
              </a:ext>
            </a:extLst>
          </p:cNvPr>
          <p:cNvSpPr>
            <a:spLocks noChangeArrowheads="1"/>
          </p:cNvSpPr>
          <p:nvPr/>
        </p:nvSpPr>
        <p:spPr bwMode="auto">
          <a:xfrm>
            <a:off x="3424842" y="4016943"/>
            <a:ext cx="72775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285750" indent="-285750" eaLnBrk="1" hangingPunct="1">
              <a:lnSpc>
                <a:spcPct val="100000"/>
              </a:lnSpc>
              <a:spcBef>
                <a:spcPct val="0"/>
              </a:spcBef>
            </a:pPr>
            <a:r>
              <a:rPr lang="en-US" altLang="zh-CN" sz="1800">
                <a:solidFill>
                  <a:srgbClr val="262626"/>
                </a:solidFill>
                <a:latin typeface="Segoe UI" panose="020B0502040204020203" pitchFamily="34" charset="0"/>
                <a:cs typeface="Segoe UI" panose="020B0502040204020203" pitchFamily="34" charset="0"/>
                <a:sym typeface="Open Sans" pitchFamily="34" charset="0"/>
              </a:rPr>
              <a:t>Fake reviews detection model comparison</a:t>
            </a:r>
          </a:p>
          <a:p>
            <a:pPr marL="285750" indent="-285750" eaLnBrk="1" hangingPunct="1">
              <a:lnSpc>
                <a:spcPct val="100000"/>
              </a:lnSpc>
              <a:spcBef>
                <a:spcPct val="0"/>
              </a:spcBef>
            </a:pPr>
            <a:r>
              <a:rPr lang="en-US" altLang="zh-CN" sz="1800">
                <a:solidFill>
                  <a:srgbClr val="262626"/>
                </a:solidFill>
                <a:latin typeface="Segoe UI" panose="020B0502040204020203" pitchFamily="34" charset="0"/>
                <a:cs typeface="Segoe UI" panose="020B0502040204020203" pitchFamily="34" charset="0"/>
                <a:sym typeface="Open Sans" pitchFamily="34" charset="0"/>
              </a:rPr>
              <a:t>Recommender system types and comparison</a:t>
            </a:r>
            <a:endParaRPr lang="zh-CN" altLang="en-US" sz="1800">
              <a:solidFill>
                <a:srgbClr val="262626"/>
              </a:solidFill>
              <a:latin typeface="Segoe UI" panose="020B0502040204020203" pitchFamily="34" charset="0"/>
              <a:cs typeface="Segoe UI" panose="020B0502040204020203" pitchFamily="34" charset="0"/>
              <a:sym typeface="Open Sans" pitchFamily="34" charset="0"/>
            </a:endParaRPr>
          </a:p>
        </p:txBody>
      </p:sp>
      <p:sp>
        <p:nvSpPr>
          <p:cNvPr id="37" name="矩形 17">
            <a:extLst>
              <a:ext uri="{FF2B5EF4-FFF2-40B4-BE49-F238E27FC236}">
                <a16:creationId xmlns:a16="http://schemas.microsoft.com/office/drawing/2014/main" id="{7036C065-98EA-4BDC-8D18-977C0B8F453C}"/>
              </a:ext>
            </a:extLst>
          </p:cNvPr>
          <p:cNvSpPr>
            <a:spLocks noChangeArrowheads="1"/>
          </p:cNvSpPr>
          <p:nvPr/>
        </p:nvSpPr>
        <p:spPr bwMode="auto">
          <a:xfrm>
            <a:off x="3424842" y="5131992"/>
            <a:ext cx="72775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285750" indent="-285750" eaLnBrk="1" hangingPunct="1">
              <a:lnSpc>
                <a:spcPct val="100000"/>
              </a:lnSpc>
              <a:spcBef>
                <a:spcPct val="0"/>
              </a:spcBef>
            </a:pPr>
            <a:r>
              <a:rPr lang="en-US" altLang="zh-CN" sz="1800">
                <a:solidFill>
                  <a:srgbClr val="262626"/>
                </a:solidFill>
                <a:latin typeface="Segoe UI" panose="020B0502040204020203" pitchFamily="34" charset="0"/>
                <a:cs typeface="Segoe UI" panose="020B0502040204020203" pitchFamily="34" charset="0"/>
                <a:sym typeface="Open Sans" pitchFamily="34" charset="0"/>
              </a:rPr>
              <a:t>Integration of models into current platform</a:t>
            </a:r>
          </a:p>
          <a:p>
            <a:pPr marL="285750" indent="-285750" eaLnBrk="1" hangingPunct="1">
              <a:lnSpc>
                <a:spcPct val="100000"/>
              </a:lnSpc>
              <a:spcBef>
                <a:spcPct val="0"/>
              </a:spcBef>
            </a:pPr>
            <a:r>
              <a:rPr lang="en-US" altLang="zh-CN" sz="1800">
                <a:solidFill>
                  <a:srgbClr val="262626"/>
                </a:solidFill>
                <a:latin typeface="Segoe UI" panose="020B0502040204020203" pitchFamily="34" charset="0"/>
                <a:cs typeface="Segoe UI" panose="020B0502040204020203" pitchFamily="34" charset="0"/>
                <a:sym typeface="Open Sans" pitchFamily="34" charset="0"/>
              </a:rPr>
              <a:t>Future improvement recommendations</a:t>
            </a:r>
            <a:endParaRPr lang="zh-CN" altLang="en-US" sz="1800">
              <a:solidFill>
                <a:srgbClr val="262626"/>
              </a:solidFill>
              <a:latin typeface="Segoe UI" panose="020B0502040204020203" pitchFamily="34" charset="0"/>
              <a:cs typeface="Segoe UI" panose="020B0502040204020203" pitchFamily="34" charset="0"/>
              <a:sym typeface="Open Sans" pitchFamily="34" charset="0"/>
            </a:endParaRPr>
          </a:p>
        </p:txBody>
      </p:sp>
    </p:spTree>
    <p:extLst>
      <p:ext uri="{BB962C8B-B14F-4D97-AF65-F5344CB8AC3E}">
        <p14:creationId xmlns:p14="http://schemas.microsoft.com/office/powerpoint/2010/main" val="2813810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文本框 3">
            <a:extLst>
              <a:ext uri="{FF2B5EF4-FFF2-40B4-BE49-F238E27FC236}">
                <a16:creationId xmlns:a16="http://schemas.microsoft.com/office/drawing/2014/main" id="{1E9932D5-CD52-430D-85F1-A35D338290BD}"/>
              </a:ext>
            </a:extLst>
          </p:cNvPr>
          <p:cNvSpPr>
            <a:spLocks noChangeArrowheads="1"/>
          </p:cNvSpPr>
          <p:nvPr/>
        </p:nvSpPr>
        <p:spPr bwMode="auto">
          <a:xfrm>
            <a:off x="1204913" y="522496"/>
            <a:ext cx="1036640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3200">
                <a:solidFill>
                  <a:srgbClr val="000000"/>
                </a:solidFill>
                <a:latin typeface="Segoe UI" panose="020B0502040204020203" pitchFamily="34" charset="0"/>
                <a:cs typeface="Segoe UI" panose="020B0502040204020203" pitchFamily="34" charset="0"/>
                <a:sym typeface="Segoe UI" panose="020B0502040204020203" pitchFamily="34" charset="0"/>
              </a:rPr>
              <a:t>Fake reviews at Amazon affect its recommendations</a:t>
            </a:r>
            <a:endParaRPr lang="zh-CN" altLang="en-US" sz="3200">
              <a:solidFill>
                <a:srgbClr val="000000"/>
              </a:solidFill>
              <a:latin typeface="Segoe UI" panose="020B0502040204020203" pitchFamily="34" charset="0"/>
              <a:cs typeface="Segoe UI" panose="020B0502040204020203" pitchFamily="34" charset="0"/>
              <a:sym typeface="Segoe UI" panose="020B0502040204020203" pitchFamily="34" charset="0"/>
            </a:endParaRPr>
          </a:p>
        </p:txBody>
      </p:sp>
      <p:sp>
        <p:nvSpPr>
          <p:cNvPr id="58372" name="矩形 4">
            <a:extLst>
              <a:ext uri="{FF2B5EF4-FFF2-40B4-BE49-F238E27FC236}">
                <a16:creationId xmlns:a16="http://schemas.microsoft.com/office/drawing/2014/main" id="{2584DC7A-5995-451B-B03E-6DF8AD1913EB}"/>
              </a:ext>
            </a:extLst>
          </p:cNvPr>
          <p:cNvSpPr>
            <a:spLocks noChangeArrowheads="1"/>
          </p:cNvSpPr>
          <p:nvPr/>
        </p:nvSpPr>
        <p:spPr bwMode="auto">
          <a:xfrm>
            <a:off x="1204913" y="1453645"/>
            <a:ext cx="5441949" cy="2949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285750" indent="-285750" eaLnBrk="1" hangingPunct="1">
              <a:lnSpc>
                <a:spcPts val="2500"/>
              </a:lnSpc>
              <a:spcBef>
                <a:spcPct val="0"/>
              </a:spcBef>
            </a:pPr>
            <a:r>
              <a:rPr lang="en-US" altLang="zh-CN" sz="1800">
                <a:solidFill>
                  <a:srgbClr val="262626"/>
                </a:solidFill>
                <a:latin typeface="Segoe UI" panose="020B0502040204020203" pitchFamily="34" charset="0"/>
                <a:cs typeface="Segoe UI" panose="020B0502040204020203" pitchFamily="34" charset="0"/>
                <a:sym typeface="Open Sans" pitchFamily="34" charset="0"/>
              </a:rPr>
              <a:t>33% of online shoppers refuse to buy products that do not have positive reviews </a:t>
            </a:r>
          </a:p>
          <a:p>
            <a:pPr marL="285750" indent="-285750" eaLnBrk="1" hangingPunct="1">
              <a:lnSpc>
                <a:spcPts val="2500"/>
              </a:lnSpc>
              <a:spcBef>
                <a:spcPct val="0"/>
              </a:spcBef>
            </a:pPr>
            <a:r>
              <a:rPr lang="en-US" altLang="zh-CN" sz="1800">
                <a:solidFill>
                  <a:srgbClr val="262626"/>
                </a:solidFill>
                <a:latin typeface="Segoe UI" panose="020B0502040204020203" pitchFamily="34" charset="0"/>
                <a:cs typeface="Segoe UI" panose="020B0502040204020203" pitchFamily="34" charset="0"/>
                <a:sym typeface="Open Sans" pitchFamily="34" charset="0"/>
              </a:rPr>
              <a:t>Rise in the number of fake reviews reduce the platform’s ability to accurately show the views and opinions of the customers</a:t>
            </a:r>
          </a:p>
          <a:p>
            <a:pPr marL="285750" indent="-285750" eaLnBrk="1" hangingPunct="1">
              <a:lnSpc>
                <a:spcPts val="2500"/>
              </a:lnSpc>
              <a:spcBef>
                <a:spcPct val="0"/>
              </a:spcBef>
            </a:pPr>
            <a:r>
              <a:rPr lang="en-US" altLang="zh-CN" sz="1800">
                <a:solidFill>
                  <a:srgbClr val="262626"/>
                </a:solidFill>
                <a:latin typeface="Segoe UI" panose="020B0502040204020203" pitchFamily="34" charset="0"/>
                <a:cs typeface="Segoe UI" panose="020B0502040204020203" pitchFamily="34" charset="0"/>
                <a:sym typeface="Open Sans" pitchFamily="34" charset="0"/>
              </a:rPr>
              <a:t>Relying on fake reviews for recommendations diminish the platform’s ability to make relevant recommendations</a:t>
            </a:r>
          </a:p>
          <a:p>
            <a:pPr marL="285750" indent="-285750" eaLnBrk="1" hangingPunct="1">
              <a:lnSpc>
                <a:spcPts val="2500"/>
              </a:lnSpc>
              <a:spcBef>
                <a:spcPct val="0"/>
              </a:spcBef>
            </a:pPr>
            <a:endParaRPr lang="zh-CN" altLang="en-US" sz="1800">
              <a:solidFill>
                <a:srgbClr val="262626"/>
              </a:solidFill>
              <a:latin typeface="Segoe UI" panose="020B0502040204020203" pitchFamily="34" charset="0"/>
              <a:cs typeface="Segoe UI" panose="020B0502040204020203" pitchFamily="34" charset="0"/>
              <a:sym typeface="Open Sans" pitchFamily="34" charset="0"/>
            </a:endParaRPr>
          </a:p>
        </p:txBody>
      </p:sp>
      <p:sp>
        <p:nvSpPr>
          <p:cNvPr id="58373" name="矩形 6">
            <a:extLst>
              <a:ext uri="{FF2B5EF4-FFF2-40B4-BE49-F238E27FC236}">
                <a16:creationId xmlns:a16="http://schemas.microsoft.com/office/drawing/2014/main" id="{380F35F2-3A19-4864-9E93-07B5615FFE82}"/>
              </a:ext>
            </a:extLst>
          </p:cNvPr>
          <p:cNvSpPr>
            <a:spLocks noChangeArrowheads="1"/>
          </p:cNvSpPr>
          <p:nvPr/>
        </p:nvSpPr>
        <p:spPr bwMode="auto">
          <a:xfrm>
            <a:off x="0" y="5006231"/>
            <a:ext cx="12192000" cy="1835150"/>
          </a:xfrm>
          <a:prstGeom prst="rect">
            <a:avLst/>
          </a:prstGeom>
          <a:solidFill>
            <a:srgbClr val="262626"/>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Segoe UI" panose="020B0502040204020203" pitchFamily="34" charset="0"/>
              <a:cs typeface="Segoe UI" panose="020B0502040204020203" pitchFamily="34" charset="0"/>
              <a:sym typeface="宋体" panose="02010600030101010101" pitchFamily="2" charset="-122"/>
            </a:endParaRPr>
          </a:p>
        </p:txBody>
      </p:sp>
      <p:sp>
        <p:nvSpPr>
          <p:cNvPr id="58374" name="文本框 7">
            <a:extLst>
              <a:ext uri="{FF2B5EF4-FFF2-40B4-BE49-F238E27FC236}">
                <a16:creationId xmlns:a16="http://schemas.microsoft.com/office/drawing/2014/main" id="{3D7306F1-7224-48C4-A3FA-CC79E0EA73EE}"/>
              </a:ext>
            </a:extLst>
          </p:cNvPr>
          <p:cNvSpPr>
            <a:spLocks noChangeArrowheads="1"/>
          </p:cNvSpPr>
          <p:nvPr/>
        </p:nvSpPr>
        <p:spPr bwMode="auto">
          <a:xfrm>
            <a:off x="1292225" y="4469259"/>
            <a:ext cx="5354638" cy="461665"/>
          </a:xfrm>
          <a:prstGeom prst="rect">
            <a:avLst/>
          </a:prstGeom>
          <a:noFill/>
          <a:ln w="3175">
            <a:solidFill>
              <a:srgbClr val="7F7F7F"/>
            </a:solidFill>
            <a:bevel/>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2400">
                <a:solidFill>
                  <a:srgbClr val="000000"/>
                </a:solidFill>
                <a:latin typeface="Segoe UI" panose="020B0502040204020203" pitchFamily="34" charset="0"/>
                <a:cs typeface="Segoe UI" panose="020B0502040204020203" pitchFamily="34" charset="0"/>
                <a:sym typeface="Arial" panose="020B0604020202020204" pitchFamily="34" charset="0"/>
              </a:rPr>
              <a:t>Advantages of detecting fake reviews:</a:t>
            </a:r>
          </a:p>
        </p:txBody>
      </p:sp>
      <p:sp>
        <p:nvSpPr>
          <p:cNvPr id="58375" name="椭圆 1">
            <a:extLst>
              <a:ext uri="{FF2B5EF4-FFF2-40B4-BE49-F238E27FC236}">
                <a16:creationId xmlns:a16="http://schemas.microsoft.com/office/drawing/2014/main" id="{CCF9B245-27EB-4ABB-AA16-6544B02964E1}"/>
              </a:ext>
            </a:extLst>
          </p:cNvPr>
          <p:cNvSpPr>
            <a:spLocks noChangeArrowheads="1"/>
          </p:cNvSpPr>
          <p:nvPr/>
        </p:nvSpPr>
        <p:spPr bwMode="auto">
          <a:xfrm>
            <a:off x="1349375" y="5586413"/>
            <a:ext cx="803275" cy="801687"/>
          </a:xfrm>
          <a:prstGeom prst="ellipse">
            <a:avLst/>
          </a:prstGeom>
          <a:solidFill>
            <a:srgbClr val="FFFFFF">
              <a:alpha val="79999"/>
            </a:srgbClr>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Segoe UI" panose="020B0502040204020203" pitchFamily="34" charset="0"/>
              <a:cs typeface="Segoe UI" panose="020B0502040204020203" pitchFamily="34" charset="0"/>
              <a:sym typeface="宋体" panose="02010600030101010101" pitchFamily="2" charset="-122"/>
            </a:endParaRPr>
          </a:p>
        </p:txBody>
      </p:sp>
      <p:sp>
        <p:nvSpPr>
          <p:cNvPr id="58376" name="椭圆 56">
            <a:extLst>
              <a:ext uri="{FF2B5EF4-FFF2-40B4-BE49-F238E27FC236}">
                <a16:creationId xmlns:a16="http://schemas.microsoft.com/office/drawing/2014/main" id="{D970F616-500B-4040-9B7A-B1E35EAD4A48}"/>
              </a:ext>
            </a:extLst>
          </p:cNvPr>
          <p:cNvSpPr>
            <a:spLocks noChangeArrowheads="1"/>
          </p:cNvSpPr>
          <p:nvPr/>
        </p:nvSpPr>
        <p:spPr bwMode="auto">
          <a:xfrm>
            <a:off x="6480175" y="5586413"/>
            <a:ext cx="801688" cy="801687"/>
          </a:xfrm>
          <a:prstGeom prst="ellipse">
            <a:avLst/>
          </a:prstGeom>
          <a:solidFill>
            <a:srgbClr val="FFFFFF">
              <a:alpha val="79999"/>
            </a:srgbClr>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Segoe UI" panose="020B0502040204020203" pitchFamily="34" charset="0"/>
              <a:cs typeface="Segoe UI" panose="020B0502040204020203" pitchFamily="34" charset="0"/>
              <a:sym typeface="宋体" panose="02010600030101010101" pitchFamily="2" charset="-122"/>
            </a:endParaRPr>
          </a:p>
        </p:txBody>
      </p:sp>
      <p:sp>
        <p:nvSpPr>
          <p:cNvPr id="58377" name="矩形 57">
            <a:extLst>
              <a:ext uri="{FF2B5EF4-FFF2-40B4-BE49-F238E27FC236}">
                <a16:creationId xmlns:a16="http://schemas.microsoft.com/office/drawing/2014/main" id="{3DFCD8A3-3A67-4710-B8CA-83C55AB1C8E9}"/>
              </a:ext>
            </a:extLst>
          </p:cNvPr>
          <p:cNvSpPr>
            <a:spLocks noChangeArrowheads="1"/>
          </p:cNvSpPr>
          <p:nvPr/>
        </p:nvSpPr>
        <p:spPr bwMode="auto">
          <a:xfrm>
            <a:off x="2341563" y="5872163"/>
            <a:ext cx="3826160" cy="661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ts val="2300"/>
              </a:lnSpc>
              <a:spcBef>
                <a:spcPct val="0"/>
              </a:spcBef>
              <a:buFont typeface="Arial" panose="020B0604020202020204" pitchFamily="34" charset="0"/>
              <a:buNone/>
            </a:pPr>
            <a:r>
              <a:rPr lang="en-US" altLang="zh-CN" sz="1600">
                <a:solidFill>
                  <a:schemeClr val="bg1"/>
                </a:solidFill>
                <a:latin typeface="Segoe UI" panose="020B0502040204020203" pitchFamily="34" charset="0"/>
                <a:cs typeface="Segoe UI" panose="020B0502040204020203" pitchFamily="34" charset="0"/>
                <a:sym typeface="Open Sans" pitchFamily="34" charset="0"/>
              </a:rPr>
              <a:t>Identifying and removing fake reviews increase customers’ trust on reviews </a:t>
            </a:r>
            <a:endParaRPr lang="zh-CN" altLang="en-US" sz="1600">
              <a:solidFill>
                <a:schemeClr val="bg1"/>
              </a:solidFill>
              <a:latin typeface="Segoe UI" panose="020B0502040204020203" pitchFamily="34" charset="0"/>
              <a:cs typeface="Segoe UI" panose="020B0502040204020203" pitchFamily="34" charset="0"/>
              <a:sym typeface="Open Sans" pitchFamily="34" charset="0"/>
            </a:endParaRPr>
          </a:p>
        </p:txBody>
      </p:sp>
      <p:sp>
        <p:nvSpPr>
          <p:cNvPr id="58378" name="矩形 58">
            <a:extLst>
              <a:ext uri="{FF2B5EF4-FFF2-40B4-BE49-F238E27FC236}">
                <a16:creationId xmlns:a16="http://schemas.microsoft.com/office/drawing/2014/main" id="{6C2AAB49-3914-4091-A69C-77D2B3B356D3}"/>
              </a:ext>
            </a:extLst>
          </p:cNvPr>
          <p:cNvSpPr>
            <a:spLocks noChangeArrowheads="1"/>
          </p:cNvSpPr>
          <p:nvPr/>
        </p:nvSpPr>
        <p:spPr bwMode="auto">
          <a:xfrm>
            <a:off x="7531100" y="5872163"/>
            <a:ext cx="4660900" cy="661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ts val="2300"/>
              </a:lnSpc>
              <a:spcBef>
                <a:spcPct val="0"/>
              </a:spcBef>
              <a:buFont typeface="Arial" panose="020B0604020202020204" pitchFamily="34" charset="0"/>
              <a:buNone/>
            </a:pPr>
            <a:r>
              <a:rPr lang="en-US" altLang="zh-CN" sz="1600">
                <a:solidFill>
                  <a:schemeClr val="bg1"/>
                </a:solidFill>
                <a:latin typeface="Segoe UI" panose="020B0502040204020203" pitchFamily="34" charset="0"/>
                <a:cs typeface="Segoe UI" panose="020B0502040204020203" pitchFamily="34" charset="0"/>
                <a:sym typeface="Open Sans" pitchFamily="34" charset="0"/>
              </a:rPr>
              <a:t>Relying on real reviews will improve the performance of Amazon’s recommendations</a:t>
            </a:r>
            <a:endParaRPr lang="zh-CN" altLang="en-US" sz="1600">
              <a:solidFill>
                <a:schemeClr val="bg1"/>
              </a:solidFill>
              <a:latin typeface="Segoe UI" panose="020B0502040204020203" pitchFamily="34" charset="0"/>
              <a:cs typeface="Segoe UI" panose="020B0502040204020203" pitchFamily="34" charset="0"/>
              <a:sym typeface="Open Sans" pitchFamily="34" charset="0"/>
            </a:endParaRPr>
          </a:p>
        </p:txBody>
      </p:sp>
      <p:sp>
        <p:nvSpPr>
          <p:cNvPr id="58379" name="文本框 2">
            <a:extLst>
              <a:ext uri="{FF2B5EF4-FFF2-40B4-BE49-F238E27FC236}">
                <a16:creationId xmlns:a16="http://schemas.microsoft.com/office/drawing/2014/main" id="{69D9B1AE-19D3-408F-8667-77BE2AD2F7AB}"/>
              </a:ext>
            </a:extLst>
          </p:cNvPr>
          <p:cNvSpPr>
            <a:spLocks noChangeArrowheads="1"/>
          </p:cNvSpPr>
          <p:nvPr/>
        </p:nvSpPr>
        <p:spPr bwMode="auto">
          <a:xfrm>
            <a:off x="2370138" y="5448300"/>
            <a:ext cx="34008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2400" b="1">
                <a:solidFill>
                  <a:srgbClr val="FFCF01"/>
                </a:solidFill>
                <a:latin typeface="Segoe UI" panose="020B0502040204020203" pitchFamily="34" charset="0"/>
                <a:cs typeface="Segoe UI" panose="020B0502040204020203" pitchFamily="34" charset="0"/>
                <a:sym typeface="Arial" panose="020B0604020202020204" pitchFamily="34" charset="0"/>
              </a:rPr>
              <a:t>Integrity of Reviews</a:t>
            </a:r>
          </a:p>
        </p:txBody>
      </p:sp>
      <p:sp>
        <p:nvSpPr>
          <p:cNvPr id="58380" name="文本框 59">
            <a:extLst>
              <a:ext uri="{FF2B5EF4-FFF2-40B4-BE49-F238E27FC236}">
                <a16:creationId xmlns:a16="http://schemas.microsoft.com/office/drawing/2014/main" id="{2D21236E-D593-4383-98EE-B18FECC0A63F}"/>
              </a:ext>
            </a:extLst>
          </p:cNvPr>
          <p:cNvSpPr>
            <a:spLocks noChangeArrowheads="1"/>
          </p:cNvSpPr>
          <p:nvPr/>
        </p:nvSpPr>
        <p:spPr bwMode="auto">
          <a:xfrm>
            <a:off x="7529513" y="5448300"/>
            <a:ext cx="40418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2400" b="1">
                <a:solidFill>
                  <a:srgbClr val="FFCF01"/>
                </a:solidFill>
                <a:latin typeface="Segoe UI" panose="020B0502040204020203" pitchFamily="34" charset="0"/>
                <a:cs typeface="Segoe UI" panose="020B0502040204020203" pitchFamily="34" charset="0"/>
                <a:sym typeface="Arial" panose="020B0604020202020204" pitchFamily="34" charset="0"/>
              </a:rPr>
              <a:t>Better Recommendations</a:t>
            </a:r>
          </a:p>
        </p:txBody>
      </p:sp>
      <p:grpSp>
        <p:nvGrpSpPr>
          <p:cNvPr id="58381" name="组合 60">
            <a:extLst>
              <a:ext uri="{FF2B5EF4-FFF2-40B4-BE49-F238E27FC236}">
                <a16:creationId xmlns:a16="http://schemas.microsoft.com/office/drawing/2014/main" id="{0E9AE680-57AC-4559-85E0-E78400A0BE5B}"/>
              </a:ext>
            </a:extLst>
          </p:cNvPr>
          <p:cNvGrpSpPr>
            <a:grpSpLocks/>
          </p:cNvGrpSpPr>
          <p:nvPr/>
        </p:nvGrpSpPr>
        <p:grpSpPr bwMode="auto">
          <a:xfrm>
            <a:off x="6646863" y="5732463"/>
            <a:ext cx="407987" cy="488950"/>
            <a:chOff x="0" y="0"/>
            <a:chExt cx="847725" cy="1017587"/>
          </a:xfrm>
        </p:grpSpPr>
        <p:sp>
          <p:nvSpPr>
            <p:cNvPr id="58383" name="Freeform 5">
              <a:extLst>
                <a:ext uri="{FF2B5EF4-FFF2-40B4-BE49-F238E27FC236}">
                  <a16:creationId xmlns:a16="http://schemas.microsoft.com/office/drawing/2014/main" id="{F98F9778-3125-46B0-A646-5F66AF5DBE23}"/>
                </a:ext>
              </a:extLst>
            </p:cNvPr>
            <p:cNvSpPr>
              <a:spLocks noEditPoints="1" noChangeArrowheads="1"/>
            </p:cNvSpPr>
            <p:nvPr/>
          </p:nvSpPr>
          <p:spPr bwMode="auto">
            <a:xfrm>
              <a:off x="0" y="0"/>
              <a:ext cx="847725" cy="968375"/>
            </a:xfrm>
            <a:custGeom>
              <a:avLst/>
              <a:gdLst>
                <a:gd name="T0" fmla="*/ 2147483646 w 325"/>
                <a:gd name="T1" fmla="*/ 2147483646 h 372"/>
                <a:gd name="T2" fmla="*/ 2147483646 w 325"/>
                <a:gd name="T3" fmla="*/ 2147483646 h 372"/>
                <a:gd name="T4" fmla="*/ 2147483646 w 325"/>
                <a:gd name="T5" fmla="*/ 2147483646 h 372"/>
                <a:gd name="T6" fmla="*/ 2147483646 w 325"/>
                <a:gd name="T7" fmla="*/ 2147483646 h 372"/>
                <a:gd name="T8" fmla="*/ 2147483646 w 325"/>
                <a:gd name="T9" fmla="*/ 2147483646 h 372"/>
                <a:gd name="T10" fmla="*/ 2147483646 w 325"/>
                <a:gd name="T11" fmla="*/ 2147483646 h 372"/>
                <a:gd name="T12" fmla="*/ 2147483646 w 325"/>
                <a:gd name="T13" fmla="*/ 2147483646 h 372"/>
                <a:gd name="T14" fmla="*/ 2147483646 w 325"/>
                <a:gd name="T15" fmla="*/ 2147483646 h 372"/>
                <a:gd name="T16" fmla="*/ 2147483646 w 325"/>
                <a:gd name="T17" fmla="*/ 2147483646 h 372"/>
                <a:gd name="T18" fmla="*/ 2147483646 w 325"/>
                <a:gd name="T19" fmla="*/ 2147483646 h 372"/>
                <a:gd name="T20" fmla="*/ 2147483646 w 325"/>
                <a:gd name="T21" fmla="*/ 0 h 372"/>
                <a:gd name="T22" fmla="*/ 2147483646 w 325"/>
                <a:gd name="T23" fmla="*/ 2147483646 h 372"/>
                <a:gd name="T24" fmla="*/ 2147483646 w 325"/>
                <a:gd name="T25" fmla="*/ 2147483646 h 372"/>
                <a:gd name="T26" fmla="*/ 2147483646 w 325"/>
                <a:gd name="T27" fmla="*/ 2147483646 h 372"/>
                <a:gd name="T28" fmla="*/ 2147483646 w 325"/>
                <a:gd name="T29" fmla="*/ 2147483646 h 372"/>
                <a:gd name="T30" fmla="*/ 2147483646 w 325"/>
                <a:gd name="T31" fmla="*/ 2147483646 h 372"/>
                <a:gd name="T32" fmla="*/ 2147483646 w 325"/>
                <a:gd name="T33" fmla="*/ 2147483646 h 372"/>
                <a:gd name="T34" fmla="*/ 2147483646 w 325"/>
                <a:gd name="T35" fmla="*/ 2147483646 h 372"/>
                <a:gd name="T36" fmla="*/ 0 w 325"/>
                <a:gd name="T37" fmla="*/ 2147483646 h 372"/>
                <a:gd name="T38" fmla="*/ 2147483646 w 325"/>
                <a:gd name="T39" fmla="*/ 2147483646 h 372"/>
                <a:gd name="T40" fmla="*/ 2147483646 w 325"/>
                <a:gd name="T41" fmla="*/ 2147483646 h 372"/>
                <a:gd name="T42" fmla="*/ 2147483646 w 325"/>
                <a:gd name="T43" fmla="*/ 2147483646 h 372"/>
                <a:gd name="T44" fmla="*/ 2147483646 w 325"/>
                <a:gd name="T45" fmla="*/ 2147483646 h 372"/>
                <a:gd name="T46" fmla="*/ 2147483646 w 325"/>
                <a:gd name="T47" fmla="*/ 2147483646 h 372"/>
                <a:gd name="T48" fmla="*/ 2147483646 w 325"/>
                <a:gd name="T49" fmla="*/ 2147483646 h 372"/>
                <a:gd name="T50" fmla="*/ 2147483646 w 325"/>
                <a:gd name="T51" fmla="*/ 2147483646 h 372"/>
                <a:gd name="T52" fmla="*/ 2147483646 w 325"/>
                <a:gd name="T53" fmla="*/ 2147483646 h 372"/>
                <a:gd name="T54" fmla="*/ 2147483646 w 325"/>
                <a:gd name="T55" fmla="*/ 2147483646 h 37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25"/>
                <a:gd name="T85" fmla="*/ 0 h 372"/>
                <a:gd name="T86" fmla="*/ 325 w 325"/>
                <a:gd name="T87" fmla="*/ 372 h 37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25" h="372">
                  <a:moveTo>
                    <a:pt x="246" y="219"/>
                  </a:moveTo>
                  <a:cubicBezTo>
                    <a:pt x="280" y="181"/>
                    <a:pt x="299" y="144"/>
                    <a:pt x="310" y="113"/>
                  </a:cubicBezTo>
                  <a:cubicBezTo>
                    <a:pt x="310" y="113"/>
                    <a:pt x="310" y="113"/>
                    <a:pt x="310" y="113"/>
                  </a:cubicBezTo>
                  <a:cubicBezTo>
                    <a:pt x="310" y="113"/>
                    <a:pt x="314" y="102"/>
                    <a:pt x="318" y="84"/>
                  </a:cubicBezTo>
                  <a:cubicBezTo>
                    <a:pt x="318" y="83"/>
                    <a:pt x="318" y="82"/>
                    <a:pt x="318" y="81"/>
                  </a:cubicBezTo>
                  <a:cubicBezTo>
                    <a:pt x="319" y="79"/>
                    <a:pt x="319" y="78"/>
                    <a:pt x="319" y="76"/>
                  </a:cubicBezTo>
                  <a:cubicBezTo>
                    <a:pt x="323" y="51"/>
                    <a:pt x="322" y="30"/>
                    <a:pt x="320" y="19"/>
                  </a:cubicBezTo>
                  <a:cubicBezTo>
                    <a:pt x="321" y="18"/>
                    <a:pt x="321" y="17"/>
                    <a:pt x="322" y="17"/>
                  </a:cubicBezTo>
                  <a:cubicBezTo>
                    <a:pt x="324" y="14"/>
                    <a:pt x="325" y="11"/>
                    <a:pt x="324" y="10"/>
                  </a:cubicBezTo>
                  <a:cubicBezTo>
                    <a:pt x="323" y="10"/>
                    <a:pt x="323" y="10"/>
                    <a:pt x="323" y="10"/>
                  </a:cubicBezTo>
                  <a:cubicBezTo>
                    <a:pt x="325" y="0"/>
                    <a:pt x="325" y="0"/>
                    <a:pt x="325" y="0"/>
                  </a:cubicBezTo>
                  <a:cubicBezTo>
                    <a:pt x="315" y="3"/>
                    <a:pt x="315" y="3"/>
                    <a:pt x="315" y="3"/>
                  </a:cubicBezTo>
                  <a:cubicBezTo>
                    <a:pt x="313" y="2"/>
                    <a:pt x="313" y="2"/>
                    <a:pt x="313" y="2"/>
                  </a:cubicBezTo>
                  <a:cubicBezTo>
                    <a:pt x="312" y="2"/>
                    <a:pt x="310" y="3"/>
                    <a:pt x="308" y="6"/>
                  </a:cubicBezTo>
                  <a:cubicBezTo>
                    <a:pt x="307" y="6"/>
                    <a:pt x="307" y="7"/>
                    <a:pt x="307" y="7"/>
                  </a:cubicBezTo>
                  <a:cubicBezTo>
                    <a:pt x="307" y="7"/>
                    <a:pt x="269" y="9"/>
                    <a:pt x="225" y="36"/>
                  </a:cubicBezTo>
                  <a:cubicBezTo>
                    <a:pt x="225" y="36"/>
                    <a:pt x="225" y="36"/>
                    <a:pt x="225" y="36"/>
                  </a:cubicBezTo>
                  <a:cubicBezTo>
                    <a:pt x="164" y="74"/>
                    <a:pt x="135" y="134"/>
                    <a:pt x="135" y="134"/>
                  </a:cubicBezTo>
                  <a:cubicBezTo>
                    <a:pt x="24" y="119"/>
                    <a:pt x="0" y="222"/>
                    <a:pt x="0" y="222"/>
                  </a:cubicBezTo>
                  <a:cubicBezTo>
                    <a:pt x="215" y="209"/>
                    <a:pt x="186" y="372"/>
                    <a:pt x="186" y="372"/>
                  </a:cubicBezTo>
                  <a:cubicBezTo>
                    <a:pt x="281" y="331"/>
                    <a:pt x="246" y="219"/>
                    <a:pt x="246" y="219"/>
                  </a:cubicBezTo>
                  <a:close/>
                  <a:moveTo>
                    <a:pt x="238" y="162"/>
                  </a:moveTo>
                  <a:cubicBezTo>
                    <a:pt x="229" y="173"/>
                    <a:pt x="212" y="176"/>
                    <a:pt x="199" y="168"/>
                  </a:cubicBezTo>
                  <a:cubicBezTo>
                    <a:pt x="184" y="159"/>
                    <a:pt x="178" y="140"/>
                    <a:pt x="187" y="125"/>
                  </a:cubicBezTo>
                  <a:cubicBezTo>
                    <a:pt x="188" y="123"/>
                    <a:pt x="189" y="122"/>
                    <a:pt x="191" y="120"/>
                  </a:cubicBezTo>
                  <a:cubicBezTo>
                    <a:pt x="200" y="109"/>
                    <a:pt x="217" y="107"/>
                    <a:pt x="230" y="114"/>
                  </a:cubicBezTo>
                  <a:cubicBezTo>
                    <a:pt x="245" y="123"/>
                    <a:pt x="251" y="142"/>
                    <a:pt x="242" y="157"/>
                  </a:cubicBezTo>
                  <a:cubicBezTo>
                    <a:pt x="241" y="159"/>
                    <a:pt x="240" y="161"/>
                    <a:pt x="238" y="162"/>
                  </a:cubicBezTo>
                  <a:close/>
                </a:path>
              </a:pathLst>
            </a:custGeom>
            <a:solidFill>
              <a:srgbClr val="262626"/>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atin typeface="Segoe UI" panose="020B0502040204020203" pitchFamily="34" charset="0"/>
                <a:cs typeface="Segoe UI" panose="020B0502040204020203" pitchFamily="34" charset="0"/>
              </a:endParaRPr>
            </a:p>
          </p:txBody>
        </p:sp>
        <p:sp>
          <p:nvSpPr>
            <p:cNvPr id="58384" name="Freeform 6">
              <a:extLst>
                <a:ext uri="{FF2B5EF4-FFF2-40B4-BE49-F238E27FC236}">
                  <a16:creationId xmlns:a16="http://schemas.microsoft.com/office/drawing/2014/main" id="{036FF9E3-1311-4A93-9D62-7DC38F73C6DE}"/>
                </a:ext>
              </a:extLst>
            </p:cNvPr>
            <p:cNvSpPr>
              <a:spLocks noChangeArrowheads="1"/>
            </p:cNvSpPr>
            <p:nvPr/>
          </p:nvSpPr>
          <p:spPr bwMode="auto">
            <a:xfrm>
              <a:off x="222250" y="769937"/>
              <a:ext cx="187325" cy="231775"/>
            </a:xfrm>
            <a:custGeom>
              <a:avLst/>
              <a:gdLst>
                <a:gd name="T0" fmla="*/ 0 w 72"/>
                <a:gd name="T1" fmla="*/ 2147483646 h 89"/>
                <a:gd name="T2" fmla="*/ 2147483646 w 72"/>
                <a:gd name="T3" fmla="*/ 0 h 89"/>
                <a:gd name="T4" fmla="*/ 0 w 72"/>
                <a:gd name="T5" fmla="*/ 2147483646 h 89"/>
                <a:gd name="T6" fmla="*/ 0 60000 65536"/>
                <a:gd name="T7" fmla="*/ 0 60000 65536"/>
                <a:gd name="T8" fmla="*/ 0 60000 65536"/>
                <a:gd name="T9" fmla="*/ 0 w 72"/>
                <a:gd name="T10" fmla="*/ 0 h 89"/>
                <a:gd name="T11" fmla="*/ 72 w 72"/>
                <a:gd name="T12" fmla="*/ 89 h 89"/>
              </a:gdLst>
              <a:ahLst/>
              <a:cxnLst>
                <a:cxn ang="T6">
                  <a:pos x="T0" y="T1"/>
                </a:cxn>
                <a:cxn ang="T7">
                  <a:pos x="T2" y="T3"/>
                </a:cxn>
                <a:cxn ang="T8">
                  <a:pos x="T4" y="T5"/>
                </a:cxn>
              </a:cxnLst>
              <a:rect l="T9" t="T10" r="T11" b="T12"/>
              <a:pathLst>
                <a:path w="72" h="89">
                  <a:moveTo>
                    <a:pt x="0" y="89"/>
                  </a:moveTo>
                  <a:cubicBezTo>
                    <a:pt x="53" y="70"/>
                    <a:pt x="72" y="0"/>
                    <a:pt x="72" y="0"/>
                  </a:cubicBezTo>
                  <a:cubicBezTo>
                    <a:pt x="16" y="25"/>
                    <a:pt x="0" y="89"/>
                    <a:pt x="0" y="89"/>
                  </a:cubicBezTo>
                  <a:close/>
                </a:path>
              </a:pathLst>
            </a:custGeom>
            <a:solidFill>
              <a:srgbClr val="262626"/>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atin typeface="Segoe UI" panose="020B0502040204020203" pitchFamily="34" charset="0"/>
                <a:cs typeface="Segoe UI" panose="020B0502040204020203" pitchFamily="34" charset="0"/>
              </a:endParaRPr>
            </a:p>
          </p:txBody>
        </p:sp>
        <p:sp>
          <p:nvSpPr>
            <p:cNvPr id="58385" name="Freeform 7">
              <a:extLst>
                <a:ext uri="{FF2B5EF4-FFF2-40B4-BE49-F238E27FC236}">
                  <a16:creationId xmlns:a16="http://schemas.microsoft.com/office/drawing/2014/main" id="{154C13AF-2E72-4032-9FF6-5550B50DB772}"/>
                </a:ext>
              </a:extLst>
            </p:cNvPr>
            <p:cNvSpPr>
              <a:spLocks noChangeArrowheads="1"/>
            </p:cNvSpPr>
            <p:nvPr/>
          </p:nvSpPr>
          <p:spPr bwMode="auto">
            <a:xfrm>
              <a:off x="73025" y="703262"/>
              <a:ext cx="250825" cy="314325"/>
            </a:xfrm>
            <a:custGeom>
              <a:avLst/>
              <a:gdLst>
                <a:gd name="T0" fmla="*/ 0 w 96"/>
                <a:gd name="T1" fmla="*/ 2147483646 h 121"/>
                <a:gd name="T2" fmla="*/ 2147483646 w 96"/>
                <a:gd name="T3" fmla="*/ 0 h 121"/>
                <a:gd name="T4" fmla="*/ 0 w 96"/>
                <a:gd name="T5" fmla="*/ 2147483646 h 121"/>
                <a:gd name="T6" fmla="*/ 0 60000 65536"/>
                <a:gd name="T7" fmla="*/ 0 60000 65536"/>
                <a:gd name="T8" fmla="*/ 0 60000 65536"/>
                <a:gd name="T9" fmla="*/ 0 w 96"/>
                <a:gd name="T10" fmla="*/ 0 h 121"/>
                <a:gd name="T11" fmla="*/ 96 w 96"/>
                <a:gd name="T12" fmla="*/ 121 h 121"/>
              </a:gdLst>
              <a:ahLst/>
              <a:cxnLst>
                <a:cxn ang="T6">
                  <a:pos x="T0" y="T1"/>
                </a:cxn>
                <a:cxn ang="T7">
                  <a:pos x="T2" y="T3"/>
                </a:cxn>
                <a:cxn ang="T8">
                  <a:pos x="T4" y="T5"/>
                </a:cxn>
              </a:cxnLst>
              <a:rect l="T9" t="T10" r="T11" b="T12"/>
              <a:pathLst>
                <a:path w="96" h="121">
                  <a:moveTo>
                    <a:pt x="0" y="121"/>
                  </a:moveTo>
                  <a:cubicBezTo>
                    <a:pt x="71" y="95"/>
                    <a:pt x="96" y="0"/>
                    <a:pt x="96" y="0"/>
                  </a:cubicBezTo>
                  <a:cubicBezTo>
                    <a:pt x="21" y="34"/>
                    <a:pt x="0" y="121"/>
                    <a:pt x="0" y="121"/>
                  </a:cubicBezTo>
                  <a:close/>
                </a:path>
              </a:pathLst>
            </a:custGeom>
            <a:solidFill>
              <a:srgbClr val="262626"/>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atin typeface="Segoe UI" panose="020B0502040204020203" pitchFamily="34" charset="0"/>
                <a:cs typeface="Segoe UI" panose="020B0502040204020203" pitchFamily="34" charset="0"/>
              </a:endParaRPr>
            </a:p>
          </p:txBody>
        </p:sp>
        <p:sp>
          <p:nvSpPr>
            <p:cNvPr id="58386" name="Freeform 8">
              <a:extLst>
                <a:ext uri="{FF2B5EF4-FFF2-40B4-BE49-F238E27FC236}">
                  <a16:creationId xmlns:a16="http://schemas.microsoft.com/office/drawing/2014/main" id="{E1B11C3F-8760-4F92-9BCE-258CAB41D9D3}"/>
                </a:ext>
              </a:extLst>
            </p:cNvPr>
            <p:cNvSpPr>
              <a:spLocks noChangeArrowheads="1"/>
            </p:cNvSpPr>
            <p:nvPr/>
          </p:nvSpPr>
          <p:spPr bwMode="auto">
            <a:xfrm>
              <a:off x="47625" y="635000"/>
              <a:ext cx="190500" cy="231775"/>
            </a:xfrm>
            <a:custGeom>
              <a:avLst/>
              <a:gdLst>
                <a:gd name="T0" fmla="*/ 0 w 73"/>
                <a:gd name="T1" fmla="*/ 2147483646 h 89"/>
                <a:gd name="T2" fmla="*/ 2147483646 w 73"/>
                <a:gd name="T3" fmla="*/ 0 h 89"/>
                <a:gd name="T4" fmla="*/ 0 w 73"/>
                <a:gd name="T5" fmla="*/ 2147483646 h 89"/>
                <a:gd name="T6" fmla="*/ 0 60000 65536"/>
                <a:gd name="T7" fmla="*/ 0 60000 65536"/>
                <a:gd name="T8" fmla="*/ 0 60000 65536"/>
                <a:gd name="T9" fmla="*/ 0 w 73"/>
                <a:gd name="T10" fmla="*/ 0 h 89"/>
                <a:gd name="T11" fmla="*/ 73 w 73"/>
                <a:gd name="T12" fmla="*/ 89 h 89"/>
              </a:gdLst>
              <a:ahLst/>
              <a:cxnLst>
                <a:cxn ang="T6">
                  <a:pos x="T0" y="T1"/>
                </a:cxn>
                <a:cxn ang="T7">
                  <a:pos x="T2" y="T3"/>
                </a:cxn>
                <a:cxn ang="T8">
                  <a:pos x="T4" y="T5"/>
                </a:cxn>
              </a:cxnLst>
              <a:rect l="T9" t="T10" r="T11" b="T12"/>
              <a:pathLst>
                <a:path w="73" h="89">
                  <a:moveTo>
                    <a:pt x="0" y="89"/>
                  </a:moveTo>
                  <a:cubicBezTo>
                    <a:pt x="53" y="70"/>
                    <a:pt x="73" y="0"/>
                    <a:pt x="73" y="0"/>
                  </a:cubicBezTo>
                  <a:cubicBezTo>
                    <a:pt x="16" y="25"/>
                    <a:pt x="0" y="89"/>
                    <a:pt x="0" y="89"/>
                  </a:cubicBezTo>
                  <a:close/>
                </a:path>
              </a:pathLst>
            </a:custGeom>
            <a:solidFill>
              <a:srgbClr val="262626"/>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atin typeface="Segoe UI" panose="020B0502040204020203" pitchFamily="34" charset="0"/>
                <a:cs typeface="Segoe UI" panose="020B0502040204020203" pitchFamily="34" charset="0"/>
              </a:endParaRPr>
            </a:p>
          </p:txBody>
        </p:sp>
      </p:grpSp>
      <p:sp>
        <p:nvSpPr>
          <p:cNvPr id="58382" name="Freeform 17">
            <a:extLst>
              <a:ext uri="{FF2B5EF4-FFF2-40B4-BE49-F238E27FC236}">
                <a16:creationId xmlns:a16="http://schemas.microsoft.com/office/drawing/2014/main" id="{0C56DAEF-9689-46CF-B5BA-9C343118720A}"/>
              </a:ext>
            </a:extLst>
          </p:cNvPr>
          <p:cNvSpPr>
            <a:spLocks noChangeArrowheads="1"/>
          </p:cNvSpPr>
          <p:nvPr/>
        </p:nvSpPr>
        <p:spPr bwMode="auto">
          <a:xfrm>
            <a:off x="1506538" y="5727700"/>
            <a:ext cx="482600" cy="463550"/>
          </a:xfrm>
          <a:custGeom>
            <a:avLst/>
            <a:gdLst>
              <a:gd name="T0" fmla="*/ 2147483646 w 688"/>
              <a:gd name="T1" fmla="*/ 2147483646 h 659"/>
              <a:gd name="T2" fmla="*/ 2147483646 w 688"/>
              <a:gd name="T3" fmla="*/ 2147483646 h 659"/>
              <a:gd name="T4" fmla="*/ 2147483646 w 688"/>
              <a:gd name="T5" fmla="*/ 2147483646 h 659"/>
              <a:gd name="T6" fmla="*/ 2147483646 w 688"/>
              <a:gd name="T7" fmla="*/ 0 h 659"/>
              <a:gd name="T8" fmla="*/ 2147483646 w 688"/>
              <a:gd name="T9" fmla="*/ 2147483646 h 659"/>
              <a:gd name="T10" fmla="*/ 0 w 688"/>
              <a:gd name="T11" fmla="*/ 2147483646 h 659"/>
              <a:gd name="T12" fmla="*/ 2147483646 w 688"/>
              <a:gd name="T13" fmla="*/ 2147483646 h 659"/>
              <a:gd name="T14" fmla="*/ 2147483646 w 688"/>
              <a:gd name="T15" fmla="*/ 2147483646 h 659"/>
              <a:gd name="T16" fmla="*/ 2147483646 w 688"/>
              <a:gd name="T17" fmla="*/ 2147483646 h 659"/>
              <a:gd name="T18" fmla="*/ 2147483646 w 688"/>
              <a:gd name="T19" fmla="*/ 2147483646 h 659"/>
              <a:gd name="T20" fmla="*/ 2147483646 w 688"/>
              <a:gd name="T21" fmla="*/ 2147483646 h 659"/>
              <a:gd name="T22" fmla="*/ 2147483646 w 688"/>
              <a:gd name="T23" fmla="*/ 2147483646 h 659"/>
              <a:gd name="T24" fmla="*/ 2147483646 w 688"/>
              <a:gd name="T25" fmla="*/ 2147483646 h 659"/>
              <a:gd name="T26" fmla="*/ 2147483646 w 688"/>
              <a:gd name="T27" fmla="*/ 2147483646 h 659"/>
              <a:gd name="T28" fmla="*/ 2147483646 w 688"/>
              <a:gd name="T29" fmla="*/ 2147483646 h 6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88"/>
              <a:gd name="T46" fmla="*/ 0 h 659"/>
              <a:gd name="T47" fmla="*/ 688 w 688"/>
              <a:gd name="T48" fmla="*/ 659 h 6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88" h="659">
                <a:moveTo>
                  <a:pt x="533" y="425"/>
                </a:moveTo>
                <a:lnTo>
                  <a:pt x="688" y="248"/>
                </a:lnTo>
                <a:lnTo>
                  <a:pt x="461" y="203"/>
                </a:lnTo>
                <a:lnTo>
                  <a:pt x="346" y="0"/>
                </a:lnTo>
                <a:lnTo>
                  <a:pt x="227" y="203"/>
                </a:lnTo>
                <a:lnTo>
                  <a:pt x="0" y="248"/>
                </a:lnTo>
                <a:lnTo>
                  <a:pt x="155" y="425"/>
                </a:lnTo>
                <a:lnTo>
                  <a:pt x="155" y="422"/>
                </a:lnTo>
                <a:lnTo>
                  <a:pt x="158" y="425"/>
                </a:lnTo>
                <a:lnTo>
                  <a:pt x="155" y="425"/>
                </a:lnTo>
                <a:lnTo>
                  <a:pt x="134" y="659"/>
                </a:lnTo>
                <a:lnTo>
                  <a:pt x="344" y="561"/>
                </a:lnTo>
                <a:lnTo>
                  <a:pt x="554" y="659"/>
                </a:lnTo>
                <a:lnTo>
                  <a:pt x="533" y="425"/>
                </a:lnTo>
                <a:close/>
              </a:path>
            </a:pathLst>
          </a:custGeom>
          <a:solidFill>
            <a:srgbClr val="262626"/>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atin typeface="Segoe UI" panose="020B0502040204020203" pitchFamily="34" charset="0"/>
              <a:cs typeface="Segoe UI" panose="020B0502040204020203" pitchFamily="34" charset="0"/>
            </a:endParaRPr>
          </a:p>
        </p:txBody>
      </p:sp>
      <p:pic>
        <p:nvPicPr>
          <p:cNvPr id="1026" name="Picture 2" descr="How to spot fake Amazon reviews">
            <a:extLst>
              <a:ext uri="{FF2B5EF4-FFF2-40B4-BE49-F238E27FC236}">
                <a16:creationId xmlns:a16="http://schemas.microsoft.com/office/drawing/2014/main" id="{0345BD5B-C242-4369-A770-D146037ACE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4497" y="1400150"/>
            <a:ext cx="4011833" cy="3329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887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8">
            <a:extLst>
              <a:ext uri="{FF2B5EF4-FFF2-40B4-BE49-F238E27FC236}">
                <a16:creationId xmlns:a16="http://schemas.microsoft.com/office/drawing/2014/main" id="{30656EEF-1C34-405B-A508-F3209D4FEDE1}"/>
              </a:ext>
            </a:extLst>
          </p:cNvPr>
          <p:cNvSpPr>
            <a:spLocks noChangeArrowheads="1"/>
          </p:cNvSpPr>
          <p:nvPr/>
        </p:nvSpPr>
        <p:spPr bwMode="auto">
          <a:xfrm>
            <a:off x="6886849" y="1413198"/>
            <a:ext cx="4000541" cy="1331617"/>
          </a:xfrm>
          <a:prstGeom prst="rect">
            <a:avLst/>
          </a:prstGeom>
          <a:solidFill>
            <a:srgbClr val="FFD72D">
              <a:alpha val="79999"/>
            </a:srgbClr>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Segoe UI" panose="020B0502040204020203" pitchFamily="34" charset="0"/>
              <a:cs typeface="Segoe UI" panose="020B0502040204020203" pitchFamily="34" charset="0"/>
              <a:sym typeface="宋体" panose="02010600030101010101" pitchFamily="2" charset="-122"/>
            </a:endParaRPr>
          </a:p>
        </p:txBody>
      </p:sp>
      <p:sp>
        <p:nvSpPr>
          <p:cNvPr id="52226" name="矩形 70">
            <a:extLst>
              <a:ext uri="{FF2B5EF4-FFF2-40B4-BE49-F238E27FC236}">
                <a16:creationId xmlns:a16="http://schemas.microsoft.com/office/drawing/2014/main" id="{751C430D-912E-4CD6-BFD8-051603202BAC}"/>
              </a:ext>
            </a:extLst>
          </p:cNvPr>
          <p:cNvSpPr>
            <a:spLocks noChangeArrowheads="1"/>
          </p:cNvSpPr>
          <p:nvPr/>
        </p:nvSpPr>
        <p:spPr bwMode="auto">
          <a:xfrm>
            <a:off x="0" y="6324600"/>
            <a:ext cx="12192000" cy="536575"/>
          </a:xfrm>
          <a:prstGeom prst="rect">
            <a:avLst/>
          </a:prstGeom>
          <a:solidFill>
            <a:srgbClr val="0C0C0C">
              <a:alpha val="79999"/>
            </a:srgbClr>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Segoe UI" panose="020B0502040204020203" pitchFamily="34" charset="0"/>
              <a:cs typeface="Segoe UI" panose="020B0502040204020203" pitchFamily="34" charset="0"/>
              <a:sym typeface="宋体" panose="02010600030101010101" pitchFamily="2" charset="-122"/>
            </a:endParaRPr>
          </a:p>
        </p:txBody>
      </p:sp>
      <p:sp>
        <p:nvSpPr>
          <p:cNvPr id="52227" name="文本框 5">
            <a:extLst>
              <a:ext uri="{FF2B5EF4-FFF2-40B4-BE49-F238E27FC236}">
                <a16:creationId xmlns:a16="http://schemas.microsoft.com/office/drawing/2014/main" id="{142A194C-EEC3-413E-8296-E6131725D247}"/>
              </a:ext>
            </a:extLst>
          </p:cNvPr>
          <p:cNvSpPr>
            <a:spLocks noChangeArrowheads="1"/>
          </p:cNvSpPr>
          <p:nvPr/>
        </p:nvSpPr>
        <p:spPr bwMode="auto">
          <a:xfrm>
            <a:off x="3411538" y="266700"/>
            <a:ext cx="53975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3200">
                <a:solidFill>
                  <a:srgbClr val="262626"/>
                </a:solidFill>
                <a:latin typeface="Segoe UI" panose="020B0502040204020203" pitchFamily="34" charset="0"/>
                <a:cs typeface="Segoe UI" panose="020B0502040204020203" pitchFamily="34" charset="0"/>
                <a:sym typeface="Fira Sans" pitchFamily="2" charset="0"/>
              </a:rPr>
              <a:t>Used data from two sources</a:t>
            </a:r>
            <a:endParaRPr lang="zh-CN" altLang="en-US" sz="1800">
              <a:latin typeface="Segoe UI" panose="020B0502040204020203" pitchFamily="34" charset="0"/>
              <a:cs typeface="Segoe UI" panose="020B0502040204020203" pitchFamily="34" charset="0"/>
            </a:endParaRPr>
          </a:p>
        </p:txBody>
      </p:sp>
      <p:sp>
        <p:nvSpPr>
          <p:cNvPr id="52234" name="直接连接符 19">
            <a:extLst>
              <a:ext uri="{FF2B5EF4-FFF2-40B4-BE49-F238E27FC236}">
                <a16:creationId xmlns:a16="http://schemas.microsoft.com/office/drawing/2014/main" id="{CD84E599-10B8-4113-BF71-519B0EE6B1FE}"/>
              </a:ext>
            </a:extLst>
          </p:cNvPr>
          <p:cNvSpPr>
            <a:spLocks noChangeShapeType="1"/>
          </p:cNvSpPr>
          <p:nvPr/>
        </p:nvSpPr>
        <p:spPr bwMode="auto">
          <a:xfrm>
            <a:off x="0" y="595313"/>
            <a:ext cx="3411538" cy="0"/>
          </a:xfrm>
          <a:prstGeom prst="line">
            <a:avLst/>
          </a:prstGeom>
          <a:noFill/>
          <a:ln w="28575">
            <a:solidFill>
              <a:srgbClr val="3F3F3F"/>
            </a:solidFill>
            <a:bevel/>
            <a:headEnd/>
            <a:tailEnd type="oval" w="med" len="med"/>
          </a:ln>
          <a:extLst>
            <a:ext uri="{909E8E84-426E-40DD-AFC4-6F175D3DCCD1}">
              <a14:hiddenFill xmlns:a14="http://schemas.microsoft.com/office/drawing/2010/main">
                <a:noFill/>
              </a14:hiddenFill>
            </a:ext>
          </a:extLst>
        </p:spPr>
        <p:txBody>
          <a:bodyPr/>
          <a:lstStyle/>
          <a:p>
            <a:endParaRPr lang="en-US">
              <a:latin typeface="Segoe UI" panose="020B0502040204020203" pitchFamily="34" charset="0"/>
              <a:cs typeface="Segoe UI" panose="020B0502040204020203" pitchFamily="34" charset="0"/>
            </a:endParaRPr>
          </a:p>
        </p:txBody>
      </p:sp>
      <p:sp>
        <p:nvSpPr>
          <p:cNvPr id="52235" name="直接连接符 21">
            <a:extLst>
              <a:ext uri="{FF2B5EF4-FFF2-40B4-BE49-F238E27FC236}">
                <a16:creationId xmlns:a16="http://schemas.microsoft.com/office/drawing/2014/main" id="{54C3CED7-6871-4498-85AA-FC4A768B70B9}"/>
              </a:ext>
            </a:extLst>
          </p:cNvPr>
          <p:cNvSpPr>
            <a:spLocks noChangeShapeType="1"/>
          </p:cNvSpPr>
          <p:nvPr/>
        </p:nvSpPr>
        <p:spPr bwMode="auto">
          <a:xfrm flipH="1">
            <a:off x="8809038" y="603250"/>
            <a:ext cx="3382962" cy="0"/>
          </a:xfrm>
          <a:prstGeom prst="line">
            <a:avLst/>
          </a:prstGeom>
          <a:noFill/>
          <a:ln w="28575">
            <a:solidFill>
              <a:srgbClr val="3F3F3F"/>
            </a:solidFill>
            <a:bevel/>
            <a:headEnd/>
            <a:tailEnd type="oval" w="med" len="med"/>
          </a:ln>
          <a:extLst>
            <a:ext uri="{909E8E84-426E-40DD-AFC4-6F175D3DCCD1}">
              <a14:hiddenFill xmlns:a14="http://schemas.microsoft.com/office/drawing/2010/main">
                <a:noFill/>
              </a14:hiddenFill>
            </a:ext>
          </a:extLst>
        </p:spPr>
        <p:txBody>
          <a:bodyPr/>
          <a:lstStyle/>
          <a:p>
            <a:endParaRPr lang="en-US">
              <a:latin typeface="Segoe UI" panose="020B0502040204020203" pitchFamily="34" charset="0"/>
              <a:cs typeface="Segoe UI" panose="020B0502040204020203" pitchFamily="34" charset="0"/>
            </a:endParaRPr>
          </a:p>
        </p:txBody>
      </p:sp>
      <p:grpSp>
        <p:nvGrpSpPr>
          <p:cNvPr id="35" name="组合 17">
            <a:extLst>
              <a:ext uri="{FF2B5EF4-FFF2-40B4-BE49-F238E27FC236}">
                <a16:creationId xmlns:a16="http://schemas.microsoft.com/office/drawing/2014/main" id="{C9BF445C-ABCA-42FF-9F9C-1AF81BA36C7B}"/>
              </a:ext>
            </a:extLst>
          </p:cNvPr>
          <p:cNvGrpSpPr>
            <a:grpSpLocks/>
          </p:cNvGrpSpPr>
          <p:nvPr/>
        </p:nvGrpSpPr>
        <p:grpSpPr bwMode="auto">
          <a:xfrm>
            <a:off x="1338314" y="1413198"/>
            <a:ext cx="4016582" cy="4241943"/>
            <a:chOff x="-24050" y="-871259"/>
            <a:chExt cx="4016582" cy="4242156"/>
          </a:xfrm>
        </p:grpSpPr>
        <p:sp>
          <p:nvSpPr>
            <p:cNvPr id="36" name="矩形 8">
              <a:extLst>
                <a:ext uri="{FF2B5EF4-FFF2-40B4-BE49-F238E27FC236}">
                  <a16:creationId xmlns:a16="http://schemas.microsoft.com/office/drawing/2014/main" id="{EEE5FB20-C985-4E4A-B42A-D88085E99294}"/>
                </a:ext>
              </a:extLst>
            </p:cNvPr>
            <p:cNvSpPr>
              <a:spLocks noChangeArrowheads="1"/>
            </p:cNvSpPr>
            <p:nvPr/>
          </p:nvSpPr>
          <p:spPr bwMode="auto">
            <a:xfrm>
              <a:off x="-8010" y="-871259"/>
              <a:ext cx="4000542" cy="1362614"/>
            </a:xfrm>
            <a:prstGeom prst="rect">
              <a:avLst/>
            </a:prstGeom>
            <a:solidFill>
              <a:srgbClr val="FFD72D">
                <a:alpha val="79999"/>
              </a:srgbClr>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Segoe UI" panose="020B0502040204020203" pitchFamily="34" charset="0"/>
                <a:cs typeface="Segoe UI" panose="020B0502040204020203" pitchFamily="34" charset="0"/>
                <a:sym typeface="宋体" panose="02010600030101010101" pitchFamily="2" charset="-122"/>
              </a:endParaRPr>
            </a:p>
          </p:txBody>
        </p:sp>
        <p:sp>
          <p:nvSpPr>
            <p:cNvPr id="37" name="文本框 11">
              <a:extLst>
                <a:ext uri="{FF2B5EF4-FFF2-40B4-BE49-F238E27FC236}">
                  <a16:creationId xmlns:a16="http://schemas.microsoft.com/office/drawing/2014/main" id="{F7AB27AC-1AD9-45CE-8794-62A203839159}"/>
                </a:ext>
              </a:extLst>
            </p:cNvPr>
            <p:cNvSpPr>
              <a:spLocks noChangeArrowheads="1"/>
            </p:cNvSpPr>
            <p:nvPr/>
          </p:nvSpPr>
          <p:spPr bwMode="auto">
            <a:xfrm>
              <a:off x="54281" y="-100971"/>
              <a:ext cx="3791527" cy="492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2600">
                  <a:solidFill>
                    <a:srgbClr val="000000"/>
                  </a:solidFill>
                  <a:latin typeface="Segoe UI" panose="020B0502040204020203" pitchFamily="34" charset="0"/>
                  <a:cs typeface="Segoe UI" panose="020B0502040204020203" pitchFamily="34" charset="0"/>
                  <a:sym typeface="Arial" panose="020B0604020202020204" pitchFamily="34" charset="0"/>
                </a:rPr>
                <a:t>Deception Dataset</a:t>
              </a:r>
            </a:p>
          </p:txBody>
        </p:sp>
        <p:sp>
          <p:nvSpPr>
            <p:cNvPr id="38" name="矩形 14">
              <a:extLst>
                <a:ext uri="{FF2B5EF4-FFF2-40B4-BE49-F238E27FC236}">
                  <a16:creationId xmlns:a16="http://schemas.microsoft.com/office/drawing/2014/main" id="{9CBD3F54-2067-401E-A01E-EDAA99D04CAD}"/>
                </a:ext>
              </a:extLst>
            </p:cNvPr>
            <p:cNvSpPr>
              <a:spLocks noChangeArrowheads="1"/>
            </p:cNvSpPr>
            <p:nvPr/>
          </p:nvSpPr>
          <p:spPr bwMode="auto">
            <a:xfrm>
              <a:off x="-24050" y="785444"/>
              <a:ext cx="4000541" cy="2585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b="1">
                  <a:solidFill>
                    <a:srgbClr val="262626"/>
                  </a:solidFill>
                  <a:latin typeface="Segoe UI" panose="020B0502040204020203" pitchFamily="34" charset="0"/>
                  <a:cs typeface="Segoe UI" panose="020B0502040204020203" pitchFamily="34" charset="0"/>
                  <a:sym typeface="Arial" panose="020B0604020202020204" pitchFamily="34" charset="0"/>
                </a:rPr>
                <a:t>21,000 Amazon Reviews</a:t>
              </a:r>
            </a:p>
            <a:p>
              <a:pPr eaLnBrk="1" hangingPunct="1">
                <a:lnSpc>
                  <a:spcPct val="100000"/>
                </a:lnSpc>
                <a:spcBef>
                  <a:spcPct val="0"/>
                </a:spcBef>
                <a:buFont typeface="Arial" panose="020B0604020202020204" pitchFamily="34" charset="0"/>
                <a:buNone/>
              </a:pPr>
              <a:endParaRPr lang="en-US" altLang="zh-CN" sz="1800">
                <a:solidFill>
                  <a:srgbClr val="262626"/>
                </a:solidFill>
                <a:latin typeface="Segoe UI" panose="020B0502040204020203" pitchFamily="34" charset="0"/>
                <a:cs typeface="Segoe UI" panose="020B0502040204020203" pitchFamily="34" charset="0"/>
                <a:sym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1800">
                  <a:solidFill>
                    <a:srgbClr val="262626"/>
                  </a:solidFill>
                  <a:latin typeface="Segoe UI" panose="020B0502040204020203" pitchFamily="34" charset="0"/>
                  <a:cs typeface="Segoe UI" panose="020B0502040204020203" pitchFamily="34" charset="0"/>
                  <a:sym typeface="Arial" panose="020B0604020202020204" pitchFamily="34" charset="0"/>
                </a:rPr>
                <a:t>Balanced dataset with 50% fake review rate. Data is equally divided among 30 categories. Includes 7 features and one target variable.</a:t>
              </a:r>
            </a:p>
            <a:p>
              <a:pPr algn="ctr" eaLnBrk="1" hangingPunct="1">
                <a:lnSpc>
                  <a:spcPct val="100000"/>
                </a:lnSpc>
                <a:spcBef>
                  <a:spcPct val="0"/>
                </a:spcBef>
                <a:buFont typeface="Arial" panose="020B0604020202020204" pitchFamily="34" charset="0"/>
                <a:buNone/>
              </a:pPr>
              <a:endParaRPr lang="en-US" altLang="zh-CN" sz="1800">
                <a:solidFill>
                  <a:srgbClr val="262626"/>
                </a:solidFill>
                <a:latin typeface="Segoe UI" panose="020B0502040204020203" pitchFamily="34" charset="0"/>
                <a:cs typeface="Segoe UI" panose="020B0502040204020203" pitchFamily="34" charset="0"/>
                <a:sym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1800">
                  <a:solidFill>
                    <a:srgbClr val="262626"/>
                  </a:solidFill>
                  <a:latin typeface="Segoe UI" panose="020B0502040204020203" pitchFamily="34" charset="0"/>
                  <a:cs typeface="Segoe UI" panose="020B0502040204020203" pitchFamily="34" charset="0"/>
                  <a:sym typeface="Arial" panose="020B0604020202020204" pitchFamily="34" charset="0"/>
                </a:rPr>
                <a:t>Source: GitHub Repository</a:t>
              </a:r>
            </a:p>
            <a:p>
              <a:pPr eaLnBrk="1" hangingPunct="1">
                <a:lnSpc>
                  <a:spcPct val="100000"/>
                </a:lnSpc>
                <a:spcBef>
                  <a:spcPct val="0"/>
                </a:spcBef>
                <a:buFont typeface="Arial" panose="020B0604020202020204" pitchFamily="34" charset="0"/>
                <a:buNone/>
              </a:pPr>
              <a:endParaRPr lang="en-US" altLang="zh-CN" sz="1800">
                <a:solidFill>
                  <a:srgbClr val="262626"/>
                </a:solidFill>
                <a:latin typeface="Segoe UI" panose="020B0502040204020203" pitchFamily="34" charset="0"/>
                <a:cs typeface="Segoe UI" panose="020B0502040204020203" pitchFamily="34" charset="0"/>
                <a:sym typeface="Arial" panose="020B0604020202020204" pitchFamily="34" charset="0"/>
              </a:endParaRPr>
            </a:p>
          </p:txBody>
        </p:sp>
      </p:grpSp>
      <p:sp>
        <p:nvSpPr>
          <p:cNvPr id="43" name="Freeform 39">
            <a:extLst>
              <a:ext uri="{FF2B5EF4-FFF2-40B4-BE49-F238E27FC236}">
                <a16:creationId xmlns:a16="http://schemas.microsoft.com/office/drawing/2014/main" id="{7FD66390-287E-4DB4-8995-CDE72FC0746E}"/>
              </a:ext>
            </a:extLst>
          </p:cNvPr>
          <p:cNvSpPr>
            <a:spLocks noEditPoints="1" noChangeArrowheads="1"/>
          </p:cNvSpPr>
          <p:nvPr/>
        </p:nvSpPr>
        <p:spPr bwMode="auto">
          <a:xfrm>
            <a:off x="2997291" y="1531556"/>
            <a:ext cx="630237" cy="539750"/>
          </a:xfrm>
          <a:custGeom>
            <a:avLst/>
            <a:gdLst>
              <a:gd name="T0" fmla="*/ 2147483646 w 200"/>
              <a:gd name="T1" fmla="*/ 2147483646 h 170"/>
              <a:gd name="T2" fmla="*/ 2147483646 w 200"/>
              <a:gd name="T3" fmla="*/ 2147483646 h 170"/>
              <a:gd name="T4" fmla="*/ 2147483646 w 200"/>
              <a:gd name="T5" fmla="*/ 2147483646 h 170"/>
              <a:gd name="T6" fmla="*/ 2147483646 w 200"/>
              <a:gd name="T7" fmla="*/ 2147483646 h 170"/>
              <a:gd name="T8" fmla="*/ 2147483646 w 200"/>
              <a:gd name="T9" fmla="*/ 2147483646 h 170"/>
              <a:gd name="T10" fmla="*/ 2147483646 w 200"/>
              <a:gd name="T11" fmla="*/ 2147483646 h 170"/>
              <a:gd name="T12" fmla="*/ 2147483646 w 200"/>
              <a:gd name="T13" fmla="*/ 2147483646 h 170"/>
              <a:gd name="T14" fmla="*/ 2147483646 w 200"/>
              <a:gd name="T15" fmla="*/ 2147483646 h 170"/>
              <a:gd name="T16" fmla="*/ 2147483646 w 200"/>
              <a:gd name="T17" fmla="*/ 2147483646 h 170"/>
              <a:gd name="T18" fmla="*/ 2147483646 w 200"/>
              <a:gd name="T19" fmla="*/ 0 h 170"/>
              <a:gd name="T20" fmla="*/ 2147483646 w 200"/>
              <a:gd name="T21" fmla="*/ 2147483646 h 170"/>
              <a:gd name="T22" fmla="*/ 2147483646 w 200"/>
              <a:gd name="T23" fmla="*/ 2147483646 h 170"/>
              <a:gd name="T24" fmla="*/ 2147483646 w 200"/>
              <a:gd name="T25" fmla="*/ 2147483646 h 170"/>
              <a:gd name="T26" fmla="*/ 2147483646 w 200"/>
              <a:gd name="T27" fmla="*/ 2147483646 h 170"/>
              <a:gd name="T28" fmla="*/ 2147483646 w 200"/>
              <a:gd name="T29" fmla="*/ 2147483646 h 170"/>
              <a:gd name="T30" fmla="*/ 2147483646 w 200"/>
              <a:gd name="T31" fmla="*/ 2147483646 h 170"/>
              <a:gd name="T32" fmla="*/ 2147483646 w 200"/>
              <a:gd name="T33" fmla="*/ 2147483646 h 170"/>
              <a:gd name="T34" fmla="*/ 2147483646 w 200"/>
              <a:gd name="T35" fmla="*/ 2147483646 h 170"/>
              <a:gd name="T36" fmla="*/ 2147483646 w 200"/>
              <a:gd name="T37" fmla="*/ 2147483646 h 170"/>
              <a:gd name="T38" fmla="*/ 2147483646 w 200"/>
              <a:gd name="T39" fmla="*/ 2147483646 h 170"/>
              <a:gd name="T40" fmla="*/ 2147483646 w 200"/>
              <a:gd name="T41" fmla="*/ 2147483646 h 170"/>
              <a:gd name="T42" fmla="*/ 2147483646 w 200"/>
              <a:gd name="T43" fmla="*/ 2147483646 h 170"/>
              <a:gd name="T44" fmla="*/ 0 w 200"/>
              <a:gd name="T45" fmla="*/ 2147483646 h 170"/>
              <a:gd name="T46" fmla="*/ 2147483646 w 200"/>
              <a:gd name="T47" fmla="*/ 2147483646 h 170"/>
              <a:gd name="T48" fmla="*/ 2147483646 w 200"/>
              <a:gd name="T49" fmla="*/ 2147483646 h 170"/>
              <a:gd name="T50" fmla="*/ 2147483646 w 200"/>
              <a:gd name="T51" fmla="*/ 2147483646 h 170"/>
              <a:gd name="T52" fmla="*/ 2147483646 w 200"/>
              <a:gd name="T53" fmla="*/ 2147483646 h 170"/>
              <a:gd name="T54" fmla="*/ 2147483646 w 200"/>
              <a:gd name="T55" fmla="*/ 2147483646 h 170"/>
              <a:gd name="T56" fmla="*/ 2147483646 w 200"/>
              <a:gd name="T57" fmla="*/ 2147483646 h 170"/>
              <a:gd name="T58" fmla="*/ 2147483646 w 200"/>
              <a:gd name="T59" fmla="*/ 2147483646 h 170"/>
              <a:gd name="T60" fmla="*/ 2147483646 w 200"/>
              <a:gd name="T61" fmla="*/ 2147483646 h 170"/>
              <a:gd name="T62" fmla="*/ 2147483646 w 200"/>
              <a:gd name="T63" fmla="*/ 2147483646 h 170"/>
              <a:gd name="T64" fmla="*/ 2147483646 w 200"/>
              <a:gd name="T65" fmla="*/ 2147483646 h 170"/>
              <a:gd name="T66" fmla="*/ 2147483646 w 200"/>
              <a:gd name="T67" fmla="*/ 2147483646 h 170"/>
              <a:gd name="T68" fmla="*/ 2147483646 w 200"/>
              <a:gd name="T69" fmla="*/ 2147483646 h 170"/>
              <a:gd name="T70" fmla="*/ 2147483646 w 200"/>
              <a:gd name="T71" fmla="*/ 2147483646 h 170"/>
              <a:gd name="T72" fmla="*/ 2147483646 w 200"/>
              <a:gd name="T73" fmla="*/ 2147483646 h 170"/>
              <a:gd name="T74" fmla="*/ 2147483646 w 200"/>
              <a:gd name="T75" fmla="*/ 2147483646 h 170"/>
              <a:gd name="T76" fmla="*/ 2147483646 w 200"/>
              <a:gd name="T77" fmla="*/ 2147483646 h 170"/>
              <a:gd name="T78" fmla="*/ 2147483646 w 200"/>
              <a:gd name="T79" fmla="*/ 2147483646 h 17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00"/>
              <a:gd name="T121" fmla="*/ 0 h 170"/>
              <a:gd name="T122" fmla="*/ 200 w 200"/>
              <a:gd name="T123" fmla="*/ 170 h 17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00" h="170">
                <a:moveTo>
                  <a:pt x="196" y="160"/>
                </a:moveTo>
                <a:cubicBezTo>
                  <a:pt x="196" y="159"/>
                  <a:pt x="195" y="157"/>
                  <a:pt x="194" y="155"/>
                </a:cubicBezTo>
                <a:cubicBezTo>
                  <a:pt x="186" y="140"/>
                  <a:pt x="186" y="140"/>
                  <a:pt x="186" y="140"/>
                </a:cubicBezTo>
                <a:cubicBezTo>
                  <a:pt x="186" y="99"/>
                  <a:pt x="186" y="99"/>
                  <a:pt x="186" y="99"/>
                </a:cubicBezTo>
                <a:cubicBezTo>
                  <a:pt x="186" y="98"/>
                  <a:pt x="186" y="97"/>
                  <a:pt x="185" y="96"/>
                </a:cubicBezTo>
                <a:cubicBezTo>
                  <a:pt x="184" y="96"/>
                  <a:pt x="184" y="95"/>
                  <a:pt x="183" y="95"/>
                </a:cubicBezTo>
                <a:cubicBezTo>
                  <a:pt x="123" y="95"/>
                  <a:pt x="123" y="95"/>
                  <a:pt x="123" y="95"/>
                </a:cubicBezTo>
                <a:cubicBezTo>
                  <a:pt x="122" y="95"/>
                  <a:pt x="121" y="96"/>
                  <a:pt x="120" y="96"/>
                </a:cubicBezTo>
                <a:cubicBezTo>
                  <a:pt x="119" y="97"/>
                  <a:pt x="119" y="98"/>
                  <a:pt x="119" y="99"/>
                </a:cubicBezTo>
                <a:cubicBezTo>
                  <a:pt x="119" y="119"/>
                  <a:pt x="119" y="119"/>
                  <a:pt x="119" y="119"/>
                </a:cubicBezTo>
                <a:cubicBezTo>
                  <a:pt x="105" y="119"/>
                  <a:pt x="105" y="119"/>
                  <a:pt x="105" y="119"/>
                </a:cubicBezTo>
                <a:cubicBezTo>
                  <a:pt x="105" y="74"/>
                  <a:pt x="105" y="74"/>
                  <a:pt x="105" y="74"/>
                </a:cubicBezTo>
                <a:cubicBezTo>
                  <a:pt x="140" y="74"/>
                  <a:pt x="140" y="74"/>
                  <a:pt x="140" y="74"/>
                </a:cubicBezTo>
                <a:cubicBezTo>
                  <a:pt x="145" y="74"/>
                  <a:pt x="145" y="71"/>
                  <a:pt x="142" y="65"/>
                </a:cubicBezTo>
                <a:cubicBezTo>
                  <a:pt x="142" y="64"/>
                  <a:pt x="141" y="62"/>
                  <a:pt x="140" y="60"/>
                </a:cubicBezTo>
                <a:cubicBezTo>
                  <a:pt x="132" y="45"/>
                  <a:pt x="132" y="45"/>
                  <a:pt x="132" y="45"/>
                </a:cubicBezTo>
                <a:cubicBezTo>
                  <a:pt x="132" y="4"/>
                  <a:pt x="132" y="4"/>
                  <a:pt x="132" y="4"/>
                </a:cubicBezTo>
                <a:cubicBezTo>
                  <a:pt x="132" y="3"/>
                  <a:pt x="132" y="2"/>
                  <a:pt x="131" y="1"/>
                </a:cubicBezTo>
                <a:cubicBezTo>
                  <a:pt x="130" y="0"/>
                  <a:pt x="129" y="0"/>
                  <a:pt x="128" y="0"/>
                </a:cubicBezTo>
                <a:cubicBezTo>
                  <a:pt x="69" y="0"/>
                  <a:pt x="69" y="0"/>
                  <a:pt x="69" y="0"/>
                </a:cubicBezTo>
                <a:cubicBezTo>
                  <a:pt x="68" y="0"/>
                  <a:pt x="67" y="0"/>
                  <a:pt x="66" y="1"/>
                </a:cubicBezTo>
                <a:cubicBezTo>
                  <a:pt x="66" y="2"/>
                  <a:pt x="65" y="3"/>
                  <a:pt x="65" y="4"/>
                </a:cubicBezTo>
                <a:cubicBezTo>
                  <a:pt x="65" y="45"/>
                  <a:pt x="65" y="45"/>
                  <a:pt x="65" y="45"/>
                </a:cubicBezTo>
                <a:cubicBezTo>
                  <a:pt x="58" y="60"/>
                  <a:pt x="58" y="60"/>
                  <a:pt x="58" y="60"/>
                </a:cubicBezTo>
                <a:cubicBezTo>
                  <a:pt x="57" y="61"/>
                  <a:pt x="57" y="61"/>
                  <a:pt x="57" y="61"/>
                </a:cubicBezTo>
                <a:cubicBezTo>
                  <a:pt x="56" y="63"/>
                  <a:pt x="56" y="64"/>
                  <a:pt x="55" y="65"/>
                </a:cubicBezTo>
                <a:cubicBezTo>
                  <a:pt x="55" y="65"/>
                  <a:pt x="54" y="66"/>
                  <a:pt x="54" y="68"/>
                </a:cubicBezTo>
                <a:cubicBezTo>
                  <a:pt x="53" y="69"/>
                  <a:pt x="53" y="70"/>
                  <a:pt x="53" y="71"/>
                </a:cubicBezTo>
                <a:cubicBezTo>
                  <a:pt x="53" y="71"/>
                  <a:pt x="53" y="72"/>
                  <a:pt x="53" y="73"/>
                </a:cubicBezTo>
                <a:cubicBezTo>
                  <a:pt x="54" y="73"/>
                  <a:pt x="54" y="74"/>
                  <a:pt x="55" y="74"/>
                </a:cubicBezTo>
                <a:cubicBezTo>
                  <a:pt x="56" y="74"/>
                  <a:pt x="57" y="75"/>
                  <a:pt x="58" y="74"/>
                </a:cubicBezTo>
                <a:cubicBezTo>
                  <a:pt x="92" y="74"/>
                  <a:pt x="92" y="74"/>
                  <a:pt x="92" y="74"/>
                </a:cubicBezTo>
                <a:cubicBezTo>
                  <a:pt x="92" y="119"/>
                  <a:pt x="92" y="119"/>
                  <a:pt x="92" y="119"/>
                </a:cubicBezTo>
                <a:cubicBezTo>
                  <a:pt x="79" y="119"/>
                  <a:pt x="79" y="119"/>
                  <a:pt x="79" y="119"/>
                </a:cubicBezTo>
                <a:cubicBezTo>
                  <a:pt x="79" y="99"/>
                  <a:pt x="79" y="99"/>
                  <a:pt x="79" y="99"/>
                </a:cubicBezTo>
                <a:cubicBezTo>
                  <a:pt x="79" y="98"/>
                  <a:pt x="78" y="97"/>
                  <a:pt x="78" y="96"/>
                </a:cubicBezTo>
                <a:cubicBezTo>
                  <a:pt x="77" y="96"/>
                  <a:pt x="76" y="95"/>
                  <a:pt x="75" y="95"/>
                </a:cubicBezTo>
                <a:cubicBezTo>
                  <a:pt x="16" y="95"/>
                  <a:pt x="16" y="95"/>
                  <a:pt x="16" y="95"/>
                </a:cubicBezTo>
                <a:cubicBezTo>
                  <a:pt x="14" y="95"/>
                  <a:pt x="14" y="96"/>
                  <a:pt x="13" y="96"/>
                </a:cubicBezTo>
                <a:cubicBezTo>
                  <a:pt x="12" y="97"/>
                  <a:pt x="12" y="98"/>
                  <a:pt x="12" y="99"/>
                </a:cubicBezTo>
                <a:cubicBezTo>
                  <a:pt x="12" y="140"/>
                  <a:pt x="12" y="140"/>
                  <a:pt x="12" y="140"/>
                </a:cubicBezTo>
                <a:cubicBezTo>
                  <a:pt x="4" y="155"/>
                  <a:pt x="4" y="155"/>
                  <a:pt x="4" y="155"/>
                </a:cubicBezTo>
                <a:cubicBezTo>
                  <a:pt x="4" y="155"/>
                  <a:pt x="4" y="156"/>
                  <a:pt x="3" y="157"/>
                </a:cubicBezTo>
                <a:cubicBezTo>
                  <a:pt x="3" y="158"/>
                  <a:pt x="2" y="159"/>
                  <a:pt x="2" y="160"/>
                </a:cubicBezTo>
                <a:cubicBezTo>
                  <a:pt x="1" y="161"/>
                  <a:pt x="1" y="162"/>
                  <a:pt x="0" y="163"/>
                </a:cubicBezTo>
                <a:cubicBezTo>
                  <a:pt x="0" y="165"/>
                  <a:pt x="0" y="165"/>
                  <a:pt x="0" y="166"/>
                </a:cubicBezTo>
                <a:cubicBezTo>
                  <a:pt x="0" y="167"/>
                  <a:pt x="0" y="168"/>
                  <a:pt x="0" y="168"/>
                </a:cubicBezTo>
                <a:cubicBezTo>
                  <a:pt x="0" y="169"/>
                  <a:pt x="1" y="169"/>
                  <a:pt x="2" y="170"/>
                </a:cubicBezTo>
                <a:cubicBezTo>
                  <a:pt x="2" y="170"/>
                  <a:pt x="3" y="170"/>
                  <a:pt x="5" y="170"/>
                </a:cubicBezTo>
                <a:cubicBezTo>
                  <a:pt x="86" y="170"/>
                  <a:pt x="86" y="170"/>
                  <a:pt x="86" y="170"/>
                </a:cubicBezTo>
                <a:cubicBezTo>
                  <a:pt x="91" y="170"/>
                  <a:pt x="92" y="167"/>
                  <a:pt x="89" y="160"/>
                </a:cubicBezTo>
                <a:cubicBezTo>
                  <a:pt x="89" y="159"/>
                  <a:pt x="88" y="157"/>
                  <a:pt x="86" y="155"/>
                </a:cubicBezTo>
                <a:cubicBezTo>
                  <a:pt x="79" y="140"/>
                  <a:pt x="79" y="140"/>
                  <a:pt x="79" y="140"/>
                </a:cubicBezTo>
                <a:cubicBezTo>
                  <a:pt x="79" y="133"/>
                  <a:pt x="79" y="133"/>
                  <a:pt x="79" y="133"/>
                </a:cubicBezTo>
                <a:cubicBezTo>
                  <a:pt x="119" y="133"/>
                  <a:pt x="119" y="133"/>
                  <a:pt x="119" y="133"/>
                </a:cubicBezTo>
                <a:cubicBezTo>
                  <a:pt x="119" y="140"/>
                  <a:pt x="119" y="140"/>
                  <a:pt x="119" y="140"/>
                </a:cubicBezTo>
                <a:cubicBezTo>
                  <a:pt x="112" y="155"/>
                  <a:pt x="112" y="155"/>
                  <a:pt x="112" y="155"/>
                </a:cubicBezTo>
                <a:cubicBezTo>
                  <a:pt x="112" y="155"/>
                  <a:pt x="111" y="156"/>
                  <a:pt x="111" y="157"/>
                </a:cubicBezTo>
                <a:cubicBezTo>
                  <a:pt x="110" y="158"/>
                  <a:pt x="109" y="159"/>
                  <a:pt x="109" y="160"/>
                </a:cubicBezTo>
                <a:cubicBezTo>
                  <a:pt x="109" y="161"/>
                  <a:pt x="108" y="162"/>
                  <a:pt x="108" y="163"/>
                </a:cubicBezTo>
                <a:cubicBezTo>
                  <a:pt x="107" y="165"/>
                  <a:pt x="107" y="165"/>
                  <a:pt x="107" y="166"/>
                </a:cubicBezTo>
                <a:cubicBezTo>
                  <a:pt x="107" y="167"/>
                  <a:pt x="107" y="168"/>
                  <a:pt x="107" y="168"/>
                </a:cubicBezTo>
                <a:cubicBezTo>
                  <a:pt x="108" y="169"/>
                  <a:pt x="108" y="169"/>
                  <a:pt x="109" y="170"/>
                </a:cubicBezTo>
                <a:cubicBezTo>
                  <a:pt x="110" y="170"/>
                  <a:pt x="111" y="170"/>
                  <a:pt x="112" y="170"/>
                </a:cubicBezTo>
                <a:cubicBezTo>
                  <a:pt x="194" y="170"/>
                  <a:pt x="194" y="170"/>
                  <a:pt x="194" y="170"/>
                </a:cubicBezTo>
                <a:cubicBezTo>
                  <a:pt x="199" y="170"/>
                  <a:pt x="200" y="167"/>
                  <a:pt x="196" y="160"/>
                </a:cubicBezTo>
                <a:close/>
                <a:moveTo>
                  <a:pt x="68" y="133"/>
                </a:moveTo>
                <a:cubicBezTo>
                  <a:pt x="23" y="133"/>
                  <a:pt x="23" y="133"/>
                  <a:pt x="23" y="133"/>
                </a:cubicBezTo>
                <a:cubicBezTo>
                  <a:pt x="23" y="106"/>
                  <a:pt x="23" y="106"/>
                  <a:pt x="23" y="106"/>
                </a:cubicBezTo>
                <a:cubicBezTo>
                  <a:pt x="68" y="106"/>
                  <a:pt x="68" y="106"/>
                  <a:pt x="68" y="106"/>
                </a:cubicBezTo>
                <a:lnTo>
                  <a:pt x="68" y="133"/>
                </a:lnTo>
                <a:close/>
                <a:moveTo>
                  <a:pt x="76" y="37"/>
                </a:moveTo>
                <a:cubicBezTo>
                  <a:pt x="76" y="10"/>
                  <a:pt x="76" y="10"/>
                  <a:pt x="76" y="10"/>
                </a:cubicBezTo>
                <a:cubicBezTo>
                  <a:pt x="121" y="10"/>
                  <a:pt x="121" y="10"/>
                  <a:pt x="121" y="10"/>
                </a:cubicBezTo>
                <a:cubicBezTo>
                  <a:pt x="121" y="37"/>
                  <a:pt x="121" y="37"/>
                  <a:pt x="121" y="37"/>
                </a:cubicBezTo>
                <a:lnTo>
                  <a:pt x="76" y="37"/>
                </a:lnTo>
                <a:close/>
                <a:moveTo>
                  <a:pt x="175" y="133"/>
                </a:moveTo>
                <a:cubicBezTo>
                  <a:pt x="130" y="133"/>
                  <a:pt x="130" y="133"/>
                  <a:pt x="130" y="133"/>
                </a:cubicBezTo>
                <a:cubicBezTo>
                  <a:pt x="130" y="106"/>
                  <a:pt x="130" y="106"/>
                  <a:pt x="130" y="106"/>
                </a:cubicBezTo>
                <a:cubicBezTo>
                  <a:pt x="175" y="106"/>
                  <a:pt x="175" y="106"/>
                  <a:pt x="175" y="106"/>
                </a:cubicBezTo>
                <a:lnTo>
                  <a:pt x="175" y="133"/>
                </a:lnTo>
                <a:close/>
              </a:path>
            </a:pathLst>
          </a:custGeom>
          <a:solidFill>
            <a:srgbClr val="231F20"/>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atin typeface="Segoe UI" panose="020B0502040204020203" pitchFamily="34" charset="0"/>
              <a:cs typeface="Segoe UI" panose="020B0502040204020203" pitchFamily="34" charset="0"/>
            </a:endParaRPr>
          </a:p>
        </p:txBody>
      </p:sp>
      <p:grpSp>
        <p:nvGrpSpPr>
          <p:cNvPr id="44" name="组合 22">
            <a:extLst>
              <a:ext uri="{FF2B5EF4-FFF2-40B4-BE49-F238E27FC236}">
                <a16:creationId xmlns:a16="http://schemas.microsoft.com/office/drawing/2014/main" id="{166118A3-418F-4414-86D4-E522284F516E}"/>
              </a:ext>
            </a:extLst>
          </p:cNvPr>
          <p:cNvGrpSpPr>
            <a:grpSpLocks/>
          </p:cNvGrpSpPr>
          <p:nvPr/>
        </p:nvGrpSpPr>
        <p:grpSpPr bwMode="auto">
          <a:xfrm>
            <a:off x="8581934" y="1608820"/>
            <a:ext cx="612775" cy="612775"/>
            <a:chOff x="0" y="0"/>
            <a:chExt cx="809625" cy="809625"/>
          </a:xfrm>
        </p:grpSpPr>
        <p:sp>
          <p:nvSpPr>
            <p:cNvPr id="45" name="Freeform 28">
              <a:extLst>
                <a:ext uri="{FF2B5EF4-FFF2-40B4-BE49-F238E27FC236}">
                  <a16:creationId xmlns:a16="http://schemas.microsoft.com/office/drawing/2014/main" id="{1D0593EF-0A7A-4363-AA09-1143BEDD0454}"/>
                </a:ext>
              </a:extLst>
            </p:cNvPr>
            <p:cNvSpPr>
              <a:spLocks noChangeArrowheads="1"/>
            </p:cNvSpPr>
            <p:nvPr/>
          </p:nvSpPr>
          <p:spPr bwMode="auto">
            <a:xfrm>
              <a:off x="0" y="0"/>
              <a:ext cx="403225" cy="406400"/>
            </a:xfrm>
            <a:custGeom>
              <a:avLst/>
              <a:gdLst>
                <a:gd name="T0" fmla="*/ 0 w 254"/>
                <a:gd name="T1" fmla="*/ 2147483646 h 256"/>
                <a:gd name="T2" fmla="*/ 2147483646 w 254"/>
                <a:gd name="T3" fmla="*/ 0 h 256"/>
                <a:gd name="T4" fmla="*/ 2147483646 w 254"/>
                <a:gd name="T5" fmla="*/ 2147483646 h 256"/>
                <a:gd name="T6" fmla="*/ 2147483646 w 254"/>
                <a:gd name="T7" fmla="*/ 2147483646 h 256"/>
                <a:gd name="T8" fmla="*/ 0 w 254"/>
                <a:gd name="T9" fmla="*/ 2147483646 h 256"/>
                <a:gd name="T10" fmla="*/ 0 60000 65536"/>
                <a:gd name="T11" fmla="*/ 0 60000 65536"/>
                <a:gd name="T12" fmla="*/ 0 60000 65536"/>
                <a:gd name="T13" fmla="*/ 0 60000 65536"/>
                <a:gd name="T14" fmla="*/ 0 60000 65536"/>
                <a:gd name="T15" fmla="*/ 0 w 254"/>
                <a:gd name="T16" fmla="*/ 0 h 256"/>
                <a:gd name="T17" fmla="*/ 254 w 254"/>
                <a:gd name="T18" fmla="*/ 256 h 256"/>
              </a:gdLst>
              <a:ahLst/>
              <a:cxnLst>
                <a:cxn ang="T10">
                  <a:pos x="T0" y="T1"/>
                </a:cxn>
                <a:cxn ang="T11">
                  <a:pos x="T2" y="T3"/>
                </a:cxn>
                <a:cxn ang="T12">
                  <a:pos x="T4" y="T5"/>
                </a:cxn>
                <a:cxn ang="T13">
                  <a:pos x="T6" y="T7"/>
                </a:cxn>
                <a:cxn ang="T14">
                  <a:pos x="T8" y="T9"/>
                </a:cxn>
              </a:cxnLst>
              <a:rect l="T15" t="T16" r="T17" b="T18"/>
              <a:pathLst>
                <a:path w="254" h="256">
                  <a:moveTo>
                    <a:pt x="0" y="127"/>
                  </a:moveTo>
                  <a:lnTo>
                    <a:pt x="127" y="0"/>
                  </a:lnTo>
                  <a:lnTo>
                    <a:pt x="254" y="127"/>
                  </a:lnTo>
                  <a:lnTo>
                    <a:pt x="127" y="256"/>
                  </a:lnTo>
                  <a:lnTo>
                    <a:pt x="0" y="127"/>
                  </a:lnTo>
                  <a:close/>
                </a:path>
              </a:pathLst>
            </a:custGeom>
            <a:solidFill>
              <a:srgbClr val="231F20"/>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atin typeface="Segoe UI" panose="020B0502040204020203" pitchFamily="34" charset="0"/>
                <a:cs typeface="Segoe UI" panose="020B0502040204020203" pitchFamily="34" charset="0"/>
              </a:endParaRPr>
            </a:p>
          </p:txBody>
        </p:sp>
        <p:sp>
          <p:nvSpPr>
            <p:cNvPr id="46" name="Freeform 29">
              <a:extLst>
                <a:ext uri="{FF2B5EF4-FFF2-40B4-BE49-F238E27FC236}">
                  <a16:creationId xmlns:a16="http://schemas.microsoft.com/office/drawing/2014/main" id="{04AD385B-3C20-4CAD-8033-9575AF4967E5}"/>
                </a:ext>
              </a:extLst>
            </p:cNvPr>
            <p:cNvSpPr>
              <a:spLocks noChangeArrowheads="1"/>
            </p:cNvSpPr>
            <p:nvPr/>
          </p:nvSpPr>
          <p:spPr bwMode="auto">
            <a:xfrm>
              <a:off x="403225" y="0"/>
              <a:ext cx="406400" cy="406400"/>
            </a:xfrm>
            <a:custGeom>
              <a:avLst/>
              <a:gdLst>
                <a:gd name="T0" fmla="*/ 2147483646 w 256"/>
                <a:gd name="T1" fmla="*/ 0 h 256"/>
                <a:gd name="T2" fmla="*/ 2147483646 w 256"/>
                <a:gd name="T3" fmla="*/ 2147483646 h 256"/>
                <a:gd name="T4" fmla="*/ 2147483646 w 256"/>
                <a:gd name="T5" fmla="*/ 2147483646 h 256"/>
                <a:gd name="T6" fmla="*/ 0 w 256"/>
                <a:gd name="T7" fmla="*/ 2147483646 h 256"/>
                <a:gd name="T8" fmla="*/ 2147483646 w 256"/>
                <a:gd name="T9" fmla="*/ 0 h 256"/>
                <a:gd name="T10" fmla="*/ 0 60000 65536"/>
                <a:gd name="T11" fmla="*/ 0 60000 65536"/>
                <a:gd name="T12" fmla="*/ 0 60000 65536"/>
                <a:gd name="T13" fmla="*/ 0 60000 65536"/>
                <a:gd name="T14" fmla="*/ 0 60000 65536"/>
                <a:gd name="T15" fmla="*/ 0 w 256"/>
                <a:gd name="T16" fmla="*/ 0 h 256"/>
                <a:gd name="T17" fmla="*/ 256 w 256"/>
                <a:gd name="T18" fmla="*/ 256 h 256"/>
              </a:gdLst>
              <a:ahLst/>
              <a:cxnLst>
                <a:cxn ang="T10">
                  <a:pos x="T0" y="T1"/>
                </a:cxn>
                <a:cxn ang="T11">
                  <a:pos x="T2" y="T3"/>
                </a:cxn>
                <a:cxn ang="T12">
                  <a:pos x="T4" y="T5"/>
                </a:cxn>
                <a:cxn ang="T13">
                  <a:pos x="T6" y="T7"/>
                </a:cxn>
                <a:cxn ang="T14">
                  <a:pos x="T8" y="T9"/>
                </a:cxn>
              </a:cxnLst>
              <a:rect l="T15" t="T16" r="T17" b="T18"/>
              <a:pathLst>
                <a:path w="256" h="256">
                  <a:moveTo>
                    <a:pt x="129" y="0"/>
                  </a:moveTo>
                  <a:lnTo>
                    <a:pt x="256" y="127"/>
                  </a:lnTo>
                  <a:lnTo>
                    <a:pt x="129" y="256"/>
                  </a:lnTo>
                  <a:lnTo>
                    <a:pt x="0" y="127"/>
                  </a:lnTo>
                  <a:lnTo>
                    <a:pt x="129" y="0"/>
                  </a:lnTo>
                  <a:close/>
                </a:path>
              </a:pathLst>
            </a:custGeom>
            <a:solidFill>
              <a:srgbClr val="231F20"/>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atin typeface="Segoe UI" panose="020B0502040204020203" pitchFamily="34" charset="0"/>
                <a:cs typeface="Segoe UI" panose="020B0502040204020203" pitchFamily="34" charset="0"/>
              </a:endParaRPr>
            </a:p>
          </p:txBody>
        </p:sp>
        <p:sp>
          <p:nvSpPr>
            <p:cNvPr id="47" name="Freeform 30">
              <a:extLst>
                <a:ext uri="{FF2B5EF4-FFF2-40B4-BE49-F238E27FC236}">
                  <a16:creationId xmlns:a16="http://schemas.microsoft.com/office/drawing/2014/main" id="{C951DCE6-595D-4AA4-B2B7-BD59B91D0D46}"/>
                </a:ext>
              </a:extLst>
            </p:cNvPr>
            <p:cNvSpPr>
              <a:spLocks noChangeArrowheads="1"/>
            </p:cNvSpPr>
            <p:nvPr/>
          </p:nvSpPr>
          <p:spPr bwMode="auto">
            <a:xfrm>
              <a:off x="0" y="406400"/>
              <a:ext cx="403225" cy="403225"/>
            </a:xfrm>
            <a:custGeom>
              <a:avLst/>
              <a:gdLst>
                <a:gd name="T0" fmla="*/ 2147483646 w 254"/>
                <a:gd name="T1" fmla="*/ 2147483646 h 254"/>
                <a:gd name="T2" fmla="*/ 0 w 254"/>
                <a:gd name="T3" fmla="*/ 2147483646 h 254"/>
                <a:gd name="T4" fmla="*/ 2147483646 w 254"/>
                <a:gd name="T5" fmla="*/ 0 h 254"/>
                <a:gd name="T6" fmla="*/ 2147483646 w 254"/>
                <a:gd name="T7" fmla="*/ 2147483646 h 254"/>
                <a:gd name="T8" fmla="*/ 2147483646 w 254"/>
                <a:gd name="T9" fmla="*/ 2147483646 h 254"/>
                <a:gd name="T10" fmla="*/ 0 60000 65536"/>
                <a:gd name="T11" fmla="*/ 0 60000 65536"/>
                <a:gd name="T12" fmla="*/ 0 60000 65536"/>
                <a:gd name="T13" fmla="*/ 0 60000 65536"/>
                <a:gd name="T14" fmla="*/ 0 60000 65536"/>
                <a:gd name="T15" fmla="*/ 0 w 254"/>
                <a:gd name="T16" fmla="*/ 0 h 254"/>
                <a:gd name="T17" fmla="*/ 254 w 254"/>
                <a:gd name="T18" fmla="*/ 254 h 254"/>
              </a:gdLst>
              <a:ahLst/>
              <a:cxnLst>
                <a:cxn ang="T10">
                  <a:pos x="T0" y="T1"/>
                </a:cxn>
                <a:cxn ang="T11">
                  <a:pos x="T2" y="T3"/>
                </a:cxn>
                <a:cxn ang="T12">
                  <a:pos x="T4" y="T5"/>
                </a:cxn>
                <a:cxn ang="T13">
                  <a:pos x="T6" y="T7"/>
                </a:cxn>
                <a:cxn ang="T14">
                  <a:pos x="T8" y="T9"/>
                </a:cxn>
              </a:cxnLst>
              <a:rect l="T15" t="T16" r="T17" b="T18"/>
              <a:pathLst>
                <a:path w="254" h="254">
                  <a:moveTo>
                    <a:pt x="127" y="254"/>
                  </a:moveTo>
                  <a:lnTo>
                    <a:pt x="0" y="127"/>
                  </a:lnTo>
                  <a:lnTo>
                    <a:pt x="127" y="0"/>
                  </a:lnTo>
                  <a:lnTo>
                    <a:pt x="254" y="127"/>
                  </a:lnTo>
                  <a:lnTo>
                    <a:pt x="127" y="254"/>
                  </a:lnTo>
                  <a:close/>
                </a:path>
              </a:pathLst>
            </a:custGeom>
            <a:solidFill>
              <a:srgbClr val="231F20"/>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atin typeface="Segoe UI" panose="020B0502040204020203" pitchFamily="34" charset="0"/>
                <a:cs typeface="Segoe UI" panose="020B0502040204020203" pitchFamily="34" charset="0"/>
              </a:endParaRPr>
            </a:p>
          </p:txBody>
        </p:sp>
        <p:sp>
          <p:nvSpPr>
            <p:cNvPr id="48" name="Freeform 31">
              <a:extLst>
                <a:ext uri="{FF2B5EF4-FFF2-40B4-BE49-F238E27FC236}">
                  <a16:creationId xmlns:a16="http://schemas.microsoft.com/office/drawing/2014/main" id="{2BE733DD-A5EA-46B5-B004-237C65F7796F}"/>
                </a:ext>
              </a:extLst>
            </p:cNvPr>
            <p:cNvSpPr>
              <a:spLocks noChangeArrowheads="1"/>
            </p:cNvSpPr>
            <p:nvPr/>
          </p:nvSpPr>
          <p:spPr bwMode="auto">
            <a:xfrm>
              <a:off x="403225" y="406400"/>
              <a:ext cx="406400" cy="403225"/>
            </a:xfrm>
            <a:custGeom>
              <a:avLst/>
              <a:gdLst>
                <a:gd name="T0" fmla="*/ 2147483646 w 256"/>
                <a:gd name="T1" fmla="*/ 2147483646 h 254"/>
                <a:gd name="T2" fmla="*/ 0 w 256"/>
                <a:gd name="T3" fmla="*/ 2147483646 h 254"/>
                <a:gd name="T4" fmla="*/ 2147483646 w 256"/>
                <a:gd name="T5" fmla="*/ 0 h 254"/>
                <a:gd name="T6" fmla="*/ 2147483646 w 256"/>
                <a:gd name="T7" fmla="*/ 2147483646 h 254"/>
                <a:gd name="T8" fmla="*/ 2147483646 w 256"/>
                <a:gd name="T9" fmla="*/ 2147483646 h 254"/>
                <a:gd name="T10" fmla="*/ 0 60000 65536"/>
                <a:gd name="T11" fmla="*/ 0 60000 65536"/>
                <a:gd name="T12" fmla="*/ 0 60000 65536"/>
                <a:gd name="T13" fmla="*/ 0 60000 65536"/>
                <a:gd name="T14" fmla="*/ 0 60000 65536"/>
                <a:gd name="T15" fmla="*/ 0 w 256"/>
                <a:gd name="T16" fmla="*/ 0 h 254"/>
                <a:gd name="T17" fmla="*/ 256 w 256"/>
                <a:gd name="T18" fmla="*/ 254 h 254"/>
              </a:gdLst>
              <a:ahLst/>
              <a:cxnLst>
                <a:cxn ang="T10">
                  <a:pos x="T0" y="T1"/>
                </a:cxn>
                <a:cxn ang="T11">
                  <a:pos x="T2" y="T3"/>
                </a:cxn>
                <a:cxn ang="T12">
                  <a:pos x="T4" y="T5"/>
                </a:cxn>
                <a:cxn ang="T13">
                  <a:pos x="T6" y="T7"/>
                </a:cxn>
                <a:cxn ang="T14">
                  <a:pos x="T8" y="T9"/>
                </a:cxn>
              </a:cxnLst>
              <a:rect l="T15" t="T16" r="T17" b="T18"/>
              <a:pathLst>
                <a:path w="256" h="254">
                  <a:moveTo>
                    <a:pt x="129" y="254"/>
                  </a:moveTo>
                  <a:lnTo>
                    <a:pt x="0" y="127"/>
                  </a:lnTo>
                  <a:lnTo>
                    <a:pt x="129" y="0"/>
                  </a:lnTo>
                  <a:lnTo>
                    <a:pt x="256" y="127"/>
                  </a:lnTo>
                  <a:lnTo>
                    <a:pt x="129" y="254"/>
                  </a:lnTo>
                  <a:close/>
                </a:path>
              </a:pathLst>
            </a:custGeom>
            <a:solidFill>
              <a:srgbClr val="231F20"/>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atin typeface="Segoe UI" panose="020B0502040204020203" pitchFamily="34" charset="0"/>
                <a:cs typeface="Segoe UI" panose="020B0502040204020203" pitchFamily="34" charset="0"/>
              </a:endParaRPr>
            </a:p>
          </p:txBody>
        </p:sp>
      </p:grpSp>
      <p:sp>
        <p:nvSpPr>
          <p:cNvPr id="50" name="文本框 11">
            <a:extLst>
              <a:ext uri="{FF2B5EF4-FFF2-40B4-BE49-F238E27FC236}">
                <a16:creationId xmlns:a16="http://schemas.microsoft.com/office/drawing/2014/main" id="{BD63134D-1AA0-4CC6-AA1B-18C606AC0D7E}"/>
              </a:ext>
            </a:extLst>
          </p:cNvPr>
          <p:cNvSpPr>
            <a:spLocks noChangeArrowheads="1"/>
          </p:cNvSpPr>
          <p:nvPr/>
        </p:nvSpPr>
        <p:spPr bwMode="auto">
          <a:xfrm>
            <a:off x="7018493" y="2221595"/>
            <a:ext cx="357868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2600">
                <a:solidFill>
                  <a:srgbClr val="000000"/>
                </a:solidFill>
                <a:latin typeface="Segoe UI" panose="020B0502040204020203" pitchFamily="34" charset="0"/>
                <a:cs typeface="Segoe UI" panose="020B0502040204020203" pitchFamily="34" charset="0"/>
                <a:sym typeface="Arial" panose="020B0604020202020204" pitchFamily="34" charset="0"/>
              </a:rPr>
              <a:t>Luxury Beauty Reviews</a:t>
            </a:r>
          </a:p>
        </p:txBody>
      </p:sp>
      <p:sp>
        <p:nvSpPr>
          <p:cNvPr id="51" name="矩形 14">
            <a:extLst>
              <a:ext uri="{FF2B5EF4-FFF2-40B4-BE49-F238E27FC236}">
                <a16:creationId xmlns:a16="http://schemas.microsoft.com/office/drawing/2014/main" id="{8DFDD53C-22C6-496F-A269-A9C10B05C10C}"/>
              </a:ext>
            </a:extLst>
          </p:cNvPr>
          <p:cNvSpPr>
            <a:spLocks noChangeArrowheads="1"/>
          </p:cNvSpPr>
          <p:nvPr/>
        </p:nvSpPr>
        <p:spPr bwMode="auto">
          <a:xfrm>
            <a:off x="6935019" y="3069818"/>
            <a:ext cx="3933616"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None/>
            </a:pPr>
            <a:r>
              <a:rPr lang="en-US" altLang="zh-CN" sz="1800" b="1">
                <a:solidFill>
                  <a:srgbClr val="262626"/>
                </a:solidFill>
                <a:latin typeface="Segoe UI" panose="020B0502040204020203" pitchFamily="34" charset="0"/>
                <a:cs typeface="Segoe UI" panose="020B0502040204020203" pitchFamily="34" charset="0"/>
                <a:sym typeface="Arial" panose="020B0604020202020204" pitchFamily="34" charset="0"/>
              </a:rPr>
              <a:t>574,288 Amazon Reviews</a:t>
            </a:r>
          </a:p>
          <a:p>
            <a:pPr eaLnBrk="1" hangingPunct="1">
              <a:lnSpc>
                <a:spcPct val="100000"/>
              </a:lnSpc>
              <a:spcBef>
                <a:spcPct val="0"/>
              </a:spcBef>
              <a:buNone/>
            </a:pPr>
            <a:endParaRPr lang="en-US" altLang="zh-CN" sz="1800">
              <a:solidFill>
                <a:srgbClr val="262626"/>
              </a:solidFill>
              <a:latin typeface="Segoe UI" panose="020B0502040204020203" pitchFamily="34" charset="0"/>
              <a:cs typeface="Segoe UI" panose="020B0502040204020203" pitchFamily="34" charset="0"/>
              <a:sym typeface="Arial" panose="020B0604020202020204" pitchFamily="34" charset="0"/>
            </a:endParaRPr>
          </a:p>
          <a:p>
            <a:pPr algn="ctr" eaLnBrk="1" hangingPunct="1">
              <a:lnSpc>
                <a:spcPct val="100000"/>
              </a:lnSpc>
              <a:spcBef>
                <a:spcPct val="0"/>
              </a:spcBef>
              <a:buNone/>
            </a:pPr>
            <a:r>
              <a:rPr lang="en-US" altLang="zh-CN" sz="1800">
                <a:solidFill>
                  <a:srgbClr val="262626"/>
                </a:solidFill>
                <a:latin typeface="Segoe UI" panose="020B0502040204020203" pitchFamily="34" charset="0"/>
                <a:cs typeface="Segoe UI" panose="020B0502040204020203" pitchFamily="34" charset="0"/>
                <a:sym typeface="Arial" panose="020B0604020202020204" pitchFamily="34" charset="0"/>
              </a:rPr>
              <a:t>Reviews on products within the luxury beauty category. Contains information on product, reviewer, purchase and usefulness vote.</a:t>
            </a:r>
          </a:p>
          <a:p>
            <a:pPr algn="ctr" eaLnBrk="1" hangingPunct="1">
              <a:lnSpc>
                <a:spcPct val="100000"/>
              </a:lnSpc>
              <a:spcBef>
                <a:spcPct val="0"/>
              </a:spcBef>
              <a:buNone/>
            </a:pPr>
            <a:endParaRPr lang="en-US" altLang="zh-CN" sz="1800">
              <a:solidFill>
                <a:srgbClr val="262626"/>
              </a:solidFill>
              <a:latin typeface="Segoe UI" panose="020B0502040204020203" pitchFamily="34" charset="0"/>
              <a:cs typeface="Segoe UI" panose="020B0502040204020203" pitchFamily="34" charset="0"/>
              <a:sym typeface="Arial" panose="020B0604020202020204" pitchFamily="34" charset="0"/>
            </a:endParaRPr>
          </a:p>
          <a:p>
            <a:pPr algn="ctr" eaLnBrk="1" hangingPunct="1">
              <a:lnSpc>
                <a:spcPct val="100000"/>
              </a:lnSpc>
              <a:spcBef>
                <a:spcPct val="0"/>
              </a:spcBef>
              <a:buNone/>
            </a:pPr>
            <a:r>
              <a:rPr lang="en-US" altLang="zh-CN" sz="1800">
                <a:solidFill>
                  <a:srgbClr val="262626"/>
                </a:solidFill>
                <a:latin typeface="Segoe UI" panose="020B0502040204020203" pitchFamily="34" charset="0"/>
                <a:cs typeface="Segoe UI" panose="020B0502040204020203" pitchFamily="34" charset="0"/>
                <a:sym typeface="Arial" panose="020B0604020202020204" pitchFamily="34" charset="0"/>
              </a:rPr>
              <a:t>Source: University of California, SD</a:t>
            </a:r>
          </a:p>
        </p:txBody>
      </p:sp>
    </p:spTree>
    <p:extLst>
      <p:ext uri="{BB962C8B-B14F-4D97-AF65-F5344CB8AC3E}">
        <p14:creationId xmlns:p14="http://schemas.microsoft.com/office/powerpoint/2010/main" val="1030470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795" name="组合 1">
            <a:extLst>
              <a:ext uri="{FF2B5EF4-FFF2-40B4-BE49-F238E27FC236}">
                <a16:creationId xmlns:a16="http://schemas.microsoft.com/office/drawing/2014/main" id="{A883CA96-EB52-4323-B56B-F67B1C22E4E1}"/>
              </a:ext>
            </a:extLst>
          </p:cNvPr>
          <p:cNvGrpSpPr>
            <a:grpSpLocks/>
          </p:cNvGrpSpPr>
          <p:nvPr/>
        </p:nvGrpSpPr>
        <p:grpSpPr bwMode="auto">
          <a:xfrm>
            <a:off x="0" y="483826"/>
            <a:ext cx="12192000" cy="584775"/>
            <a:chOff x="0" y="34575"/>
            <a:chExt cx="12192000" cy="584973"/>
          </a:xfrm>
        </p:grpSpPr>
        <p:sp>
          <p:nvSpPr>
            <p:cNvPr id="33825" name="直接连接符 2">
              <a:extLst>
                <a:ext uri="{FF2B5EF4-FFF2-40B4-BE49-F238E27FC236}">
                  <a16:creationId xmlns:a16="http://schemas.microsoft.com/office/drawing/2014/main" id="{6094BE5D-6657-4BA7-A137-37FF56027DA2}"/>
                </a:ext>
              </a:extLst>
            </p:cNvPr>
            <p:cNvSpPr>
              <a:spLocks noChangeShapeType="1"/>
            </p:cNvSpPr>
            <p:nvPr/>
          </p:nvSpPr>
          <p:spPr bwMode="auto">
            <a:xfrm>
              <a:off x="0" y="323165"/>
              <a:ext cx="12192000" cy="1"/>
            </a:xfrm>
            <a:prstGeom prst="line">
              <a:avLst/>
            </a:prstGeom>
            <a:noFill/>
            <a:ln w="28575">
              <a:solidFill>
                <a:srgbClr val="262626"/>
              </a:solidFill>
              <a:bevel/>
              <a:headEnd/>
              <a:tailEnd/>
            </a:ln>
            <a:extLst>
              <a:ext uri="{909E8E84-426E-40DD-AFC4-6F175D3DCCD1}">
                <a14:hiddenFill xmlns:a14="http://schemas.microsoft.com/office/drawing/2010/main">
                  <a:noFill/>
                </a14:hiddenFill>
              </a:ext>
            </a:extLst>
          </p:spPr>
          <p:txBody>
            <a:bodyPr/>
            <a:lstStyle/>
            <a:p>
              <a:endParaRPr lang="en-US">
                <a:latin typeface="Segoe UI" panose="020B0502040204020203" pitchFamily="34" charset="0"/>
                <a:cs typeface="Segoe UI" panose="020B0502040204020203" pitchFamily="34" charset="0"/>
              </a:endParaRPr>
            </a:p>
          </p:txBody>
        </p:sp>
        <p:sp>
          <p:nvSpPr>
            <p:cNvPr id="33826" name="文本框 3">
              <a:extLst>
                <a:ext uri="{FF2B5EF4-FFF2-40B4-BE49-F238E27FC236}">
                  <a16:creationId xmlns:a16="http://schemas.microsoft.com/office/drawing/2014/main" id="{BE5F9C34-5057-4D5C-8FB9-9744738FB9BD}"/>
                </a:ext>
              </a:extLst>
            </p:cNvPr>
            <p:cNvSpPr>
              <a:spLocks noChangeArrowheads="1"/>
            </p:cNvSpPr>
            <p:nvPr/>
          </p:nvSpPr>
          <p:spPr bwMode="auto">
            <a:xfrm>
              <a:off x="2806700" y="34575"/>
              <a:ext cx="6648450" cy="584973"/>
            </a:xfrm>
            <a:prstGeom prst="rect">
              <a:avLst/>
            </a:prstGeom>
            <a:solidFill>
              <a:srgbClr val="FFCF0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3200">
                  <a:solidFill>
                    <a:srgbClr val="0C0C0C"/>
                  </a:solidFill>
                  <a:latin typeface="Segoe UI" panose="020B0502040204020203" pitchFamily="34" charset="0"/>
                  <a:cs typeface="Segoe UI" panose="020B0502040204020203" pitchFamily="34" charset="0"/>
                  <a:sym typeface="Fira Sans" pitchFamily="2" charset="0"/>
                </a:rPr>
                <a:t>Our two-step modeling process</a:t>
              </a:r>
              <a:endParaRPr lang="zh-CN" altLang="en-US" sz="3200">
                <a:solidFill>
                  <a:srgbClr val="0C0C0C"/>
                </a:solidFill>
                <a:latin typeface="Segoe UI" panose="020B0502040204020203" pitchFamily="34" charset="0"/>
                <a:cs typeface="Segoe UI" panose="020B0502040204020203" pitchFamily="34" charset="0"/>
                <a:sym typeface="Fira Sans" pitchFamily="2" charset="0"/>
              </a:endParaRPr>
            </a:p>
          </p:txBody>
        </p:sp>
      </p:grpSp>
      <p:sp>
        <p:nvSpPr>
          <p:cNvPr id="42" name="Rectangle 41">
            <a:extLst>
              <a:ext uri="{FF2B5EF4-FFF2-40B4-BE49-F238E27FC236}">
                <a16:creationId xmlns:a16="http://schemas.microsoft.com/office/drawing/2014/main" id="{0A898E8B-1ED8-4FE6-9FE0-B254550DFC8E}"/>
              </a:ext>
            </a:extLst>
          </p:cNvPr>
          <p:cNvSpPr>
            <a:spLocks noChangeArrowheads="1"/>
          </p:cNvSpPr>
          <p:nvPr/>
        </p:nvSpPr>
        <p:spPr bwMode="auto">
          <a:xfrm>
            <a:off x="1073646" y="1539244"/>
            <a:ext cx="2286000" cy="274320"/>
          </a:xfrm>
          <a:prstGeom prst="rect">
            <a:avLst/>
          </a:prstGeom>
          <a:solidFill>
            <a:srgbClr val="FFCF01"/>
          </a:solidFill>
          <a:ln w="12700" algn="ctr">
            <a:solidFill>
              <a:srgbClr val="231F20"/>
            </a:solidFill>
            <a:miter lim="800000"/>
            <a:headEnd/>
            <a:tailEnd/>
          </a:ln>
          <a:effectLst/>
        </p:spPr>
        <p:txBody>
          <a:bodyPr wrap="square" lIns="88900" tIns="88900" rIns="88900" bIns="88900" anchor="ctr"/>
          <a:lstStyle/>
          <a:p>
            <a:pPr algn="ctr">
              <a:spcBef>
                <a:spcPct val="0"/>
              </a:spcBef>
              <a:defRPr/>
            </a:pPr>
            <a:r>
              <a:rPr lang="en-US" altLang="ja-JP" sz="1400" b="1">
                <a:solidFill>
                  <a:srgbClr val="231F20"/>
                </a:solidFill>
                <a:latin typeface="Segoe UI" panose="020B0502040204020203" pitchFamily="34" charset="0"/>
                <a:ea typeface="ＭＳ Ｐゴシック" pitchFamily="50" charset="-128"/>
                <a:cs typeface="Segoe UI" panose="020B0502040204020203" pitchFamily="34" charset="0"/>
              </a:rPr>
              <a:t>Training Data</a:t>
            </a:r>
          </a:p>
        </p:txBody>
      </p:sp>
      <p:sp>
        <p:nvSpPr>
          <p:cNvPr id="43" name="Rectangle 42">
            <a:extLst>
              <a:ext uri="{FF2B5EF4-FFF2-40B4-BE49-F238E27FC236}">
                <a16:creationId xmlns:a16="http://schemas.microsoft.com/office/drawing/2014/main" id="{83448933-333D-44C9-BB37-B966C605699C}"/>
              </a:ext>
            </a:extLst>
          </p:cNvPr>
          <p:cNvSpPr>
            <a:spLocks noChangeArrowheads="1"/>
          </p:cNvSpPr>
          <p:nvPr/>
        </p:nvSpPr>
        <p:spPr bwMode="auto">
          <a:xfrm>
            <a:off x="1073645" y="1808483"/>
            <a:ext cx="2286001" cy="1066311"/>
          </a:xfrm>
          <a:prstGeom prst="rect">
            <a:avLst/>
          </a:prstGeom>
          <a:noFill/>
          <a:ln w="9525" algn="ctr">
            <a:solidFill>
              <a:srgbClr val="231F20"/>
            </a:solidFill>
            <a:miter lim="800000"/>
            <a:headEnd/>
            <a:tailEnd/>
          </a:ln>
          <a:effectLst/>
        </p:spPr>
        <p:txBody>
          <a:bodyPr wrap="square" lIns="88900" tIns="88900" rIns="88900" bIns="88900" anchor="ctr"/>
          <a:lstStyle/>
          <a:p>
            <a:pPr algn="ctr">
              <a:spcBef>
                <a:spcPct val="0"/>
              </a:spcBef>
            </a:pPr>
            <a:r>
              <a:rPr lang="en-US" altLang="ja-JP" sz="1100" b="1">
                <a:solidFill>
                  <a:srgbClr val="231F20"/>
                </a:solidFill>
                <a:latin typeface="Segoe UI" panose="020B0502040204020203" pitchFamily="34" charset="0"/>
                <a:ea typeface="ＭＳ Ｐゴシック" pitchFamily="50" charset="-128"/>
                <a:cs typeface="Segoe UI" panose="020B0502040204020203" pitchFamily="34" charset="0"/>
              </a:rPr>
              <a:t>Deception Dataset</a:t>
            </a:r>
          </a:p>
          <a:p>
            <a:pPr marL="171450" indent="-171450">
              <a:spcBef>
                <a:spcPct val="0"/>
              </a:spcBef>
              <a:buFont typeface="Arial" panose="020B0604020202020204" pitchFamily="34" charset="0"/>
              <a:buChar char="•"/>
            </a:pPr>
            <a:r>
              <a:rPr lang="en-US" altLang="ja-JP" sz="1100">
                <a:solidFill>
                  <a:srgbClr val="231F20"/>
                </a:solidFill>
                <a:latin typeface="Segoe UI" panose="020B0502040204020203" pitchFamily="34" charset="0"/>
                <a:ea typeface="ＭＳ Ｐゴシック" pitchFamily="50" charset="-128"/>
                <a:cs typeface="Segoe UI" panose="020B0502040204020203" pitchFamily="34" charset="0"/>
              </a:rPr>
              <a:t>Target variable (Fake or Not)</a:t>
            </a:r>
          </a:p>
          <a:p>
            <a:pPr marL="171450" indent="-171450">
              <a:spcBef>
                <a:spcPct val="0"/>
              </a:spcBef>
              <a:buFont typeface="Arial" panose="020B0604020202020204" pitchFamily="34" charset="0"/>
              <a:buChar char="•"/>
            </a:pPr>
            <a:r>
              <a:rPr lang="en-US" altLang="ja-JP" sz="1100">
                <a:solidFill>
                  <a:srgbClr val="231F20"/>
                </a:solidFill>
                <a:latin typeface="Segoe UI" panose="020B0502040204020203" pitchFamily="34" charset="0"/>
                <a:ea typeface="ＭＳ Ｐゴシック" pitchFamily="50" charset="-128"/>
                <a:cs typeface="Segoe UI" panose="020B0502040204020203" pitchFamily="34" charset="0"/>
              </a:rPr>
              <a:t>Features common to test data</a:t>
            </a:r>
          </a:p>
          <a:p>
            <a:pPr marL="171450" indent="-171450">
              <a:spcBef>
                <a:spcPct val="0"/>
              </a:spcBef>
              <a:buFont typeface="Arial" panose="020B0604020202020204" pitchFamily="34" charset="0"/>
              <a:buChar char="•"/>
            </a:pPr>
            <a:r>
              <a:rPr lang="en-US" altLang="ja-JP" sz="1100">
                <a:solidFill>
                  <a:srgbClr val="231F20"/>
                </a:solidFill>
                <a:latin typeface="Segoe UI" panose="020B0502040204020203" pitchFamily="34" charset="0"/>
                <a:ea typeface="ＭＳ Ｐゴシック" pitchFamily="50" charset="-128"/>
                <a:cs typeface="Segoe UI" panose="020B0502040204020203" pitchFamily="34" charset="0"/>
              </a:rPr>
              <a:t>Features extracted from text analytics </a:t>
            </a:r>
          </a:p>
        </p:txBody>
      </p:sp>
      <p:sp>
        <p:nvSpPr>
          <p:cNvPr id="45" name="Oval 44">
            <a:extLst>
              <a:ext uri="{FF2B5EF4-FFF2-40B4-BE49-F238E27FC236}">
                <a16:creationId xmlns:a16="http://schemas.microsoft.com/office/drawing/2014/main" id="{579F5D6B-071D-40E5-95EC-7F9B38E94ECC}"/>
              </a:ext>
            </a:extLst>
          </p:cNvPr>
          <p:cNvSpPr>
            <a:spLocks noChangeAspect="1" noChangeArrowheads="1"/>
          </p:cNvSpPr>
          <p:nvPr/>
        </p:nvSpPr>
        <p:spPr bwMode="auto">
          <a:xfrm>
            <a:off x="987916" y="3410911"/>
            <a:ext cx="2457457" cy="920745"/>
          </a:xfrm>
          <a:prstGeom prst="ellipse">
            <a:avLst/>
          </a:prstGeom>
          <a:solidFill>
            <a:srgbClr val="FFCF01"/>
          </a:solidFill>
          <a:ln w="12700" algn="ctr">
            <a:noFill/>
            <a:round/>
            <a:headEnd/>
            <a:tailEnd/>
          </a:ln>
          <a:effectLst/>
        </p:spPr>
        <p:txBody>
          <a:bodyPr wrap="square" lIns="88900" tIns="88900" rIns="88900" bIns="88900" anchor="ctr"/>
          <a:lstStyle/>
          <a:p>
            <a:pPr algn="ctr">
              <a:spcBef>
                <a:spcPct val="0"/>
              </a:spcBef>
              <a:defRPr/>
            </a:pPr>
            <a:r>
              <a:rPr lang="en-US" altLang="ja-JP" sz="1400" b="1">
                <a:solidFill>
                  <a:srgbClr val="231F20"/>
                </a:solidFill>
                <a:latin typeface="Segoe UI" panose="020B0502040204020203" pitchFamily="34" charset="0"/>
                <a:ea typeface="ＭＳ Ｐゴシック" pitchFamily="50" charset="-128"/>
                <a:cs typeface="Segoe UI" panose="020B0502040204020203" pitchFamily="34" charset="0"/>
              </a:rPr>
              <a:t>Fake Review Prediction Model</a:t>
            </a:r>
          </a:p>
        </p:txBody>
      </p:sp>
      <p:sp>
        <p:nvSpPr>
          <p:cNvPr id="46" name="AutoShape 16">
            <a:extLst>
              <a:ext uri="{FF2B5EF4-FFF2-40B4-BE49-F238E27FC236}">
                <a16:creationId xmlns:a16="http://schemas.microsoft.com/office/drawing/2014/main" id="{A65C6D11-895B-45DF-BA60-DBDD70031506}"/>
              </a:ext>
            </a:extLst>
          </p:cNvPr>
          <p:cNvSpPr>
            <a:spLocks noChangeAspect="1" noChangeArrowheads="1"/>
          </p:cNvSpPr>
          <p:nvPr/>
        </p:nvSpPr>
        <p:spPr bwMode="auto">
          <a:xfrm>
            <a:off x="3718591" y="5009212"/>
            <a:ext cx="225425" cy="506413"/>
          </a:xfrm>
          <a:prstGeom prst="rightArrow">
            <a:avLst>
              <a:gd name="adj1" fmla="val 50000"/>
              <a:gd name="adj2" fmla="val 50032"/>
            </a:avLst>
          </a:prstGeom>
          <a:solidFill>
            <a:srgbClr val="231F20"/>
          </a:solidFill>
          <a:ln w="12700" algn="ctr">
            <a:noFill/>
            <a:miter lim="800000"/>
            <a:headEnd/>
            <a:tailEnd/>
          </a:ln>
          <a:effectLst/>
        </p:spPr>
        <p:txBody>
          <a:bodyPr wrap="square" lIns="36000" tIns="36000" rIns="36000" bIns="36000" anchor="ctr"/>
          <a:lstStyle/>
          <a:p>
            <a:pPr algn="ctr">
              <a:spcBef>
                <a:spcPct val="0"/>
              </a:spcBef>
              <a:defRPr/>
            </a:pPr>
            <a:endParaRPr lang="en-US" sz="1100">
              <a:solidFill>
                <a:srgbClr val="231F20"/>
              </a:solidFill>
              <a:latin typeface="Segoe UI" panose="020B0502040204020203" pitchFamily="34" charset="0"/>
              <a:cs typeface="Segoe UI" panose="020B0502040204020203" pitchFamily="34" charset="0"/>
            </a:endParaRPr>
          </a:p>
        </p:txBody>
      </p:sp>
      <p:sp>
        <p:nvSpPr>
          <p:cNvPr id="53" name="AutoShape 21">
            <a:extLst>
              <a:ext uri="{FF2B5EF4-FFF2-40B4-BE49-F238E27FC236}">
                <a16:creationId xmlns:a16="http://schemas.microsoft.com/office/drawing/2014/main" id="{F0FA570A-6865-4F62-9B24-2A631B118637}"/>
              </a:ext>
            </a:extLst>
          </p:cNvPr>
          <p:cNvSpPr>
            <a:spLocks noChangeAspect="1" noChangeArrowheads="1"/>
          </p:cNvSpPr>
          <p:nvPr/>
        </p:nvSpPr>
        <p:spPr bwMode="auto">
          <a:xfrm rot="16200000" flipH="1">
            <a:off x="2103138" y="2944090"/>
            <a:ext cx="227012" cy="506413"/>
          </a:xfrm>
          <a:prstGeom prst="rightArrow">
            <a:avLst>
              <a:gd name="adj1" fmla="val 50000"/>
              <a:gd name="adj2" fmla="val 50032"/>
            </a:avLst>
          </a:prstGeom>
          <a:solidFill>
            <a:srgbClr val="231F20"/>
          </a:solidFill>
          <a:ln w="12700" algn="ctr">
            <a:noFill/>
            <a:miter lim="800000"/>
            <a:headEnd/>
            <a:tailEnd/>
          </a:ln>
          <a:effectLst/>
        </p:spPr>
        <p:txBody>
          <a:bodyPr wrap="square" lIns="36000" tIns="36000" rIns="36000" bIns="36000" anchor="ctr"/>
          <a:lstStyle/>
          <a:p>
            <a:pPr algn="ctr">
              <a:spcBef>
                <a:spcPct val="0"/>
              </a:spcBef>
              <a:defRPr/>
            </a:pPr>
            <a:endParaRPr lang="en-US" sz="1100">
              <a:solidFill>
                <a:srgbClr val="231F20"/>
              </a:solidFill>
              <a:latin typeface="Segoe UI" panose="020B0502040204020203" pitchFamily="34" charset="0"/>
              <a:cs typeface="Segoe UI" panose="020B0502040204020203" pitchFamily="34" charset="0"/>
            </a:endParaRPr>
          </a:p>
        </p:txBody>
      </p:sp>
      <p:sp>
        <p:nvSpPr>
          <p:cNvPr id="61" name="Rectangle 60">
            <a:extLst>
              <a:ext uri="{FF2B5EF4-FFF2-40B4-BE49-F238E27FC236}">
                <a16:creationId xmlns:a16="http://schemas.microsoft.com/office/drawing/2014/main" id="{43D1EBE5-2AFE-4D9E-AA83-B056B6574EF6}"/>
              </a:ext>
            </a:extLst>
          </p:cNvPr>
          <p:cNvSpPr>
            <a:spLocks noChangeArrowheads="1"/>
          </p:cNvSpPr>
          <p:nvPr/>
        </p:nvSpPr>
        <p:spPr bwMode="auto">
          <a:xfrm>
            <a:off x="1091587" y="4749964"/>
            <a:ext cx="2286000" cy="274320"/>
          </a:xfrm>
          <a:prstGeom prst="rect">
            <a:avLst/>
          </a:prstGeom>
          <a:solidFill>
            <a:srgbClr val="FFCF01"/>
          </a:solidFill>
          <a:ln w="12700" algn="ctr">
            <a:solidFill>
              <a:srgbClr val="231F20"/>
            </a:solidFill>
            <a:miter lim="800000"/>
            <a:headEnd/>
            <a:tailEnd/>
          </a:ln>
          <a:effectLst/>
        </p:spPr>
        <p:txBody>
          <a:bodyPr wrap="square" lIns="88900" tIns="88900" rIns="88900" bIns="88900" anchor="ctr"/>
          <a:lstStyle/>
          <a:p>
            <a:pPr algn="ctr">
              <a:spcBef>
                <a:spcPct val="0"/>
              </a:spcBef>
              <a:defRPr/>
            </a:pPr>
            <a:r>
              <a:rPr lang="en-US" altLang="ja-JP" sz="1400" b="1">
                <a:solidFill>
                  <a:srgbClr val="231F20"/>
                </a:solidFill>
                <a:latin typeface="Segoe UI" panose="020B0502040204020203" pitchFamily="34" charset="0"/>
                <a:ea typeface="ＭＳ Ｐゴシック" pitchFamily="50" charset="-128"/>
                <a:cs typeface="Segoe UI" panose="020B0502040204020203" pitchFamily="34" charset="0"/>
              </a:rPr>
              <a:t>Model Deployment</a:t>
            </a:r>
          </a:p>
        </p:txBody>
      </p:sp>
      <p:sp>
        <p:nvSpPr>
          <p:cNvPr id="62" name="Rectangle 61">
            <a:extLst>
              <a:ext uri="{FF2B5EF4-FFF2-40B4-BE49-F238E27FC236}">
                <a16:creationId xmlns:a16="http://schemas.microsoft.com/office/drawing/2014/main" id="{F55CEE19-82D8-49B9-A94D-28D93C52C3F7}"/>
              </a:ext>
            </a:extLst>
          </p:cNvPr>
          <p:cNvSpPr>
            <a:spLocks noChangeArrowheads="1"/>
          </p:cNvSpPr>
          <p:nvPr/>
        </p:nvSpPr>
        <p:spPr bwMode="auto">
          <a:xfrm>
            <a:off x="1091586" y="5017818"/>
            <a:ext cx="2286001" cy="1066311"/>
          </a:xfrm>
          <a:prstGeom prst="rect">
            <a:avLst/>
          </a:prstGeom>
          <a:noFill/>
          <a:ln w="9525" algn="ctr">
            <a:solidFill>
              <a:schemeClr val="tx1"/>
            </a:solidFill>
            <a:miter lim="800000"/>
            <a:headEnd/>
            <a:tailEnd/>
          </a:ln>
          <a:effectLst/>
        </p:spPr>
        <p:txBody>
          <a:bodyPr wrap="square" lIns="88900" tIns="88900" rIns="88900" bIns="88900" anchor="ctr"/>
          <a:lstStyle/>
          <a:p>
            <a:pPr algn="ctr">
              <a:spcBef>
                <a:spcPct val="0"/>
              </a:spcBef>
            </a:pPr>
            <a:r>
              <a:rPr lang="en-US" altLang="ja-JP" sz="1100" b="1">
                <a:solidFill>
                  <a:srgbClr val="231F20"/>
                </a:solidFill>
                <a:latin typeface="Segoe UI" panose="020B0502040204020203" pitchFamily="34" charset="0"/>
                <a:ea typeface="ＭＳ Ｐゴシック" pitchFamily="50" charset="-128"/>
                <a:cs typeface="Segoe UI" panose="020B0502040204020203" pitchFamily="34" charset="0"/>
              </a:rPr>
              <a:t>Luxury Beauty Reviews</a:t>
            </a:r>
          </a:p>
          <a:p>
            <a:pPr marL="171450" indent="-171450">
              <a:spcBef>
                <a:spcPct val="0"/>
              </a:spcBef>
              <a:buFont typeface="Arial" panose="020B0604020202020204" pitchFamily="34" charset="0"/>
              <a:buChar char="•"/>
            </a:pPr>
            <a:r>
              <a:rPr lang="en-US" altLang="ja-JP" sz="1100">
                <a:solidFill>
                  <a:srgbClr val="231F20"/>
                </a:solidFill>
                <a:latin typeface="Segoe UI" panose="020B0502040204020203" pitchFamily="34" charset="0"/>
                <a:ea typeface="ＭＳ Ｐゴシック" pitchFamily="50" charset="-128"/>
                <a:cs typeface="Segoe UI" panose="020B0502040204020203" pitchFamily="34" charset="0"/>
              </a:rPr>
              <a:t>Features common to train data</a:t>
            </a:r>
          </a:p>
          <a:p>
            <a:pPr marL="171450" indent="-171450">
              <a:spcBef>
                <a:spcPct val="0"/>
              </a:spcBef>
              <a:buFont typeface="Arial" panose="020B0604020202020204" pitchFamily="34" charset="0"/>
              <a:buChar char="•"/>
            </a:pPr>
            <a:r>
              <a:rPr lang="en-US" altLang="ja-JP" sz="1100">
                <a:solidFill>
                  <a:srgbClr val="231F20"/>
                </a:solidFill>
                <a:latin typeface="Segoe UI" panose="020B0502040204020203" pitchFamily="34" charset="0"/>
                <a:ea typeface="ＭＳ Ｐゴシック" pitchFamily="50" charset="-128"/>
                <a:cs typeface="Segoe UI" panose="020B0502040204020203" pitchFamily="34" charset="0"/>
              </a:rPr>
              <a:t>Features extracted based on training data</a:t>
            </a:r>
          </a:p>
          <a:p>
            <a:pPr marL="171450" indent="-171450">
              <a:spcBef>
                <a:spcPct val="0"/>
              </a:spcBef>
              <a:buFont typeface="Arial" panose="020B0604020202020204" pitchFamily="34" charset="0"/>
              <a:buChar char="•"/>
            </a:pPr>
            <a:r>
              <a:rPr lang="en-US" altLang="ja-JP" sz="1100">
                <a:solidFill>
                  <a:srgbClr val="231F20"/>
                </a:solidFill>
                <a:latin typeface="Segoe UI" panose="020B0502040204020203" pitchFamily="34" charset="0"/>
                <a:ea typeface="ＭＳ Ｐゴシック" pitchFamily="50" charset="-128"/>
                <a:cs typeface="Segoe UI" panose="020B0502040204020203" pitchFamily="34" charset="0"/>
              </a:rPr>
              <a:t>No label for target variables</a:t>
            </a:r>
          </a:p>
        </p:txBody>
      </p:sp>
      <p:sp>
        <p:nvSpPr>
          <p:cNvPr id="65" name="Oval 64">
            <a:extLst>
              <a:ext uri="{FF2B5EF4-FFF2-40B4-BE49-F238E27FC236}">
                <a16:creationId xmlns:a16="http://schemas.microsoft.com/office/drawing/2014/main" id="{9338FE0C-BB6B-4082-AA80-73D7B9494D3D}"/>
              </a:ext>
            </a:extLst>
          </p:cNvPr>
          <p:cNvSpPr>
            <a:spLocks noChangeAspect="1" noChangeArrowheads="1"/>
          </p:cNvSpPr>
          <p:nvPr/>
        </p:nvSpPr>
        <p:spPr bwMode="auto">
          <a:xfrm>
            <a:off x="6943199" y="3310803"/>
            <a:ext cx="2457457" cy="920745"/>
          </a:xfrm>
          <a:prstGeom prst="ellipse">
            <a:avLst/>
          </a:prstGeom>
          <a:solidFill>
            <a:srgbClr val="FFCF01"/>
          </a:solidFill>
          <a:ln w="12700" algn="ctr">
            <a:noFill/>
            <a:round/>
            <a:headEnd/>
            <a:tailEnd/>
          </a:ln>
          <a:effectLst/>
        </p:spPr>
        <p:txBody>
          <a:bodyPr wrap="square" lIns="88900" tIns="88900" rIns="88900" bIns="88900" anchor="ctr"/>
          <a:lstStyle/>
          <a:p>
            <a:pPr algn="ctr">
              <a:spcBef>
                <a:spcPct val="0"/>
              </a:spcBef>
              <a:defRPr/>
            </a:pPr>
            <a:r>
              <a:rPr lang="en-US" altLang="ja-JP" sz="1400" b="1">
                <a:solidFill>
                  <a:srgbClr val="231F20"/>
                </a:solidFill>
                <a:latin typeface="Segoe UI" panose="020B0502040204020203" pitchFamily="34" charset="0"/>
                <a:ea typeface="ＭＳ Ｐゴシック" pitchFamily="50" charset="-128"/>
                <a:cs typeface="Segoe UI" panose="020B0502040204020203" pitchFamily="34" charset="0"/>
              </a:rPr>
              <a:t>Recommenders System</a:t>
            </a:r>
          </a:p>
        </p:txBody>
      </p:sp>
      <p:sp>
        <p:nvSpPr>
          <p:cNvPr id="67" name="AutoShape 16">
            <a:extLst>
              <a:ext uri="{FF2B5EF4-FFF2-40B4-BE49-F238E27FC236}">
                <a16:creationId xmlns:a16="http://schemas.microsoft.com/office/drawing/2014/main" id="{E411B7B1-6D2E-47A3-89C8-F78363D6F937}"/>
              </a:ext>
            </a:extLst>
          </p:cNvPr>
          <p:cNvSpPr>
            <a:spLocks noChangeAspect="1" noChangeArrowheads="1"/>
          </p:cNvSpPr>
          <p:nvPr/>
        </p:nvSpPr>
        <p:spPr bwMode="auto">
          <a:xfrm>
            <a:off x="9546590" y="3514090"/>
            <a:ext cx="225425" cy="506413"/>
          </a:xfrm>
          <a:prstGeom prst="rightArrow">
            <a:avLst>
              <a:gd name="adj1" fmla="val 50000"/>
              <a:gd name="adj2" fmla="val 50032"/>
            </a:avLst>
          </a:prstGeom>
          <a:solidFill>
            <a:srgbClr val="231F20"/>
          </a:solidFill>
          <a:ln w="12700" algn="ctr">
            <a:noFill/>
            <a:miter lim="800000"/>
            <a:headEnd/>
            <a:tailEnd/>
          </a:ln>
          <a:effectLst/>
        </p:spPr>
        <p:txBody>
          <a:bodyPr wrap="square" lIns="36000" tIns="36000" rIns="36000" bIns="36000" anchor="ctr"/>
          <a:lstStyle/>
          <a:p>
            <a:pPr algn="ctr">
              <a:spcBef>
                <a:spcPct val="0"/>
              </a:spcBef>
              <a:defRPr/>
            </a:pPr>
            <a:endParaRPr lang="en-US" sz="1100">
              <a:solidFill>
                <a:srgbClr val="231F20"/>
              </a:solidFill>
              <a:latin typeface="Segoe UI" panose="020B0502040204020203" pitchFamily="34" charset="0"/>
              <a:cs typeface="Segoe UI" panose="020B0502040204020203" pitchFamily="34" charset="0"/>
            </a:endParaRPr>
          </a:p>
        </p:txBody>
      </p:sp>
      <p:sp>
        <p:nvSpPr>
          <p:cNvPr id="68" name="Rectangle 67">
            <a:extLst>
              <a:ext uri="{FF2B5EF4-FFF2-40B4-BE49-F238E27FC236}">
                <a16:creationId xmlns:a16="http://schemas.microsoft.com/office/drawing/2014/main" id="{A4DDEE04-548B-436E-8286-CD615532FC84}"/>
              </a:ext>
            </a:extLst>
          </p:cNvPr>
          <p:cNvSpPr>
            <a:spLocks noChangeArrowheads="1"/>
          </p:cNvSpPr>
          <p:nvPr/>
        </p:nvSpPr>
        <p:spPr bwMode="auto">
          <a:xfrm>
            <a:off x="10036584" y="3449732"/>
            <a:ext cx="2033495" cy="723873"/>
          </a:xfrm>
          <a:prstGeom prst="rect">
            <a:avLst/>
          </a:prstGeom>
          <a:solidFill>
            <a:srgbClr val="FFCF01"/>
          </a:solidFill>
          <a:ln w="9525" algn="ctr">
            <a:noFill/>
            <a:miter lim="800000"/>
            <a:headEnd/>
            <a:tailEnd/>
          </a:ln>
          <a:effectLst/>
        </p:spPr>
        <p:txBody>
          <a:bodyPr wrap="square" lIns="88900" tIns="88900" rIns="88900" bIns="88900" anchor="ctr"/>
          <a:lstStyle/>
          <a:p>
            <a:pPr algn="ctr">
              <a:spcBef>
                <a:spcPct val="0"/>
              </a:spcBef>
            </a:pPr>
            <a:r>
              <a:rPr lang="en-US" altLang="ja-JP" sz="1100">
                <a:solidFill>
                  <a:srgbClr val="231F20"/>
                </a:solidFill>
                <a:latin typeface="Segoe UI" panose="020B0502040204020203" pitchFamily="34" charset="0"/>
                <a:ea typeface="ＭＳ Ｐゴシック" pitchFamily="50" charset="-128"/>
                <a:cs typeface="Segoe UI" panose="020B0502040204020203" pitchFamily="34" charset="0"/>
              </a:rPr>
              <a:t>Luxury Beauty </a:t>
            </a:r>
          </a:p>
          <a:p>
            <a:pPr algn="ctr">
              <a:spcBef>
                <a:spcPct val="0"/>
              </a:spcBef>
            </a:pPr>
            <a:r>
              <a:rPr lang="en-US" altLang="ja-JP" sz="1100" b="1">
                <a:solidFill>
                  <a:srgbClr val="231F20"/>
                </a:solidFill>
                <a:latin typeface="Segoe UI" panose="020B0502040204020203" pitchFamily="34" charset="0"/>
                <a:ea typeface="ＭＳ Ｐゴシック" pitchFamily="50" charset="-128"/>
                <a:cs typeface="Segoe UI" panose="020B0502040204020203" pitchFamily="34" charset="0"/>
              </a:rPr>
              <a:t>Product Recommendations </a:t>
            </a:r>
            <a:r>
              <a:rPr lang="en-US" altLang="ja-JP" sz="1100">
                <a:solidFill>
                  <a:srgbClr val="231F20"/>
                </a:solidFill>
                <a:latin typeface="Segoe UI" panose="020B0502040204020203" pitchFamily="34" charset="0"/>
                <a:ea typeface="ＭＳ Ｐゴシック" pitchFamily="50" charset="-128"/>
                <a:cs typeface="Segoe UI" panose="020B0502040204020203" pitchFamily="34" charset="0"/>
              </a:rPr>
              <a:t>for Amazon Customers</a:t>
            </a:r>
          </a:p>
        </p:txBody>
      </p:sp>
      <p:sp>
        <p:nvSpPr>
          <p:cNvPr id="69" name="Rectangle 68">
            <a:extLst>
              <a:ext uri="{FF2B5EF4-FFF2-40B4-BE49-F238E27FC236}">
                <a16:creationId xmlns:a16="http://schemas.microsoft.com/office/drawing/2014/main" id="{4EAA9F41-DC59-47FF-BD2F-3A8AE936C142}"/>
              </a:ext>
            </a:extLst>
          </p:cNvPr>
          <p:cNvSpPr>
            <a:spLocks noChangeArrowheads="1"/>
          </p:cNvSpPr>
          <p:nvPr/>
        </p:nvSpPr>
        <p:spPr bwMode="auto">
          <a:xfrm>
            <a:off x="7028927" y="1539244"/>
            <a:ext cx="2286000" cy="274320"/>
          </a:xfrm>
          <a:prstGeom prst="rect">
            <a:avLst/>
          </a:prstGeom>
          <a:solidFill>
            <a:srgbClr val="FFCF01"/>
          </a:solidFill>
          <a:ln w="12700" algn="ctr">
            <a:solidFill>
              <a:srgbClr val="231F20"/>
            </a:solidFill>
            <a:miter lim="800000"/>
            <a:headEnd/>
            <a:tailEnd/>
          </a:ln>
          <a:effectLst/>
        </p:spPr>
        <p:txBody>
          <a:bodyPr wrap="square" lIns="88900" tIns="88900" rIns="88900" bIns="88900" anchor="ctr"/>
          <a:lstStyle/>
          <a:p>
            <a:pPr algn="ctr">
              <a:spcBef>
                <a:spcPct val="0"/>
              </a:spcBef>
              <a:defRPr/>
            </a:pPr>
            <a:r>
              <a:rPr lang="en-US" altLang="ja-JP" sz="1400" b="1">
                <a:solidFill>
                  <a:srgbClr val="231F20"/>
                </a:solidFill>
                <a:latin typeface="Segoe UI" panose="020B0502040204020203" pitchFamily="34" charset="0"/>
                <a:ea typeface="ＭＳ Ｐゴシック" pitchFamily="50" charset="-128"/>
                <a:cs typeface="Segoe UI" panose="020B0502040204020203" pitchFamily="34" charset="0"/>
              </a:rPr>
              <a:t>Training Data</a:t>
            </a:r>
          </a:p>
        </p:txBody>
      </p:sp>
      <p:sp>
        <p:nvSpPr>
          <p:cNvPr id="70" name="Rectangle 69">
            <a:extLst>
              <a:ext uri="{FF2B5EF4-FFF2-40B4-BE49-F238E27FC236}">
                <a16:creationId xmlns:a16="http://schemas.microsoft.com/office/drawing/2014/main" id="{2A6214D2-5E08-4E2D-8204-3E519CFE70C6}"/>
              </a:ext>
            </a:extLst>
          </p:cNvPr>
          <p:cNvSpPr>
            <a:spLocks noChangeArrowheads="1"/>
          </p:cNvSpPr>
          <p:nvPr/>
        </p:nvSpPr>
        <p:spPr bwMode="auto">
          <a:xfrm>
            <a:off x="7028926" y="1823723"/>
            <a:ext cx="2286001" cy="1066311"/>
          </a:xfrm>
          <a:prstGeom prst="rect">
            <a:avLst/>
          </a:prstGeom>
          <a:noFill/>
          <a:ln w="9525" algn="ctr">
            <a:solidFill>
              <a:schemeClr val="tx1"/>
            </a:solidFill>
            <a:miter lim="800000"/>
            <a:headEnd/>
            <a:tailEnd/>
          </a:ln>
          <a:effectLst/>
        </p:spPr>
        <p:txBody>
          <a:bodyPr wrap="square" lIns="88900" tIns="88900" rIns="88900" bIns="88900" anchor="ctr"/>
          <a:lstStyle/>
          <a:p>
            <a:pPr algn="ctr">
              <a:spcBef>
                <a:spcPct val="0"/>
              </a:spcBef>
            </a:pPr>
            <a:r>
              <a:rPr lang="en-US" altLang="ja-JP" sz="1100" b="1">
                <a:solidFill>
                  <a:srgbClr val="231F20"/>
                </a:solidFill>
                <a:latin typeface="Segoe UI" panose="020B0502040204020203" pitchFamily="34" charset="0"/>
                <a:ea typeface="ＭＳ Ｐゴシック" pitchFamily="50" charset="-128"/>
                <a:cs typeface="Segoe UI" panose="020B0502040204020203" pitchFamily="34" charset="0"/>
              </a:rPr>
              <a:t>Filtered Luxury Beauty Dataset</a:t>
            </a:r>
          </a:p>
          <a:p>
            <a:pPr marL="171450" indent="-171450">
              <a:spcBef>
                <a:spcPct val="0"/>
              </a:spcBef>
              <a:buFont typeface="Arial" panose="020B0604020202020204" pitchFamily="34" charset="0"/>
              <a:buChar char="•"/>
            </a:pPr>
            <a:r>
              <a:rPr lang="en-US" altLang="ja-JP" sz="1100">
                <a:solidFill>
                  <a:srgbClr val="231F20"/>
                </a:solidFill>
                <a:latin typeface="Segoe UI" panose="020B0502040204020203" pitchFamily="34" charset="0"/>
                <a:ea typeface="ＭＳ Ｐゴシック" pitchFamily="50" charset="-128"/>
                <a:cs typeface="Segoe UI" panose="020B0502040204020203" pitchFamily="34" charset="0"/>
              </a:rPr>
              <a:t>Filtered for non-fake labels </a:t>
            </a:r>
          </a:p>
          <a:p>
            <a:pPr marL="171450" indent="-171450">
              <a:spcBef>
                <a:spcPct val="0"/>
              </a:spcBef>
              <a:buFont typeface="Arial" panose="020B0604020202020204" pitchFamily="34" charset="0"/>
              <a:buChar char="•"/>
            </a:pPr>
            <a:r>
              <a:rPr lang="en-US" altLang="ja-JP" sz="1100">
                <a:solidFill>
                  <a:srgbClr val="231F20"/>
                </a:solidFill>
                <a:latin typeface="Segoe UI" panose="020B0502040204020203" pitchFamily="34" charset="0"/>
                <a:ea typeface="ＭＳ Ｐゴシック" pitchFamily="50" charset="-128"/>
                <a:cs typeface="Segoe UI" panose="020B0502040204020203" pitchFamily="34" charset="0"/>
              </a:rPr>
              <a:t>Information on products, ratings and reviewers</a:t>
            </a:r>
          </a:p>
          <a:p>
            <a:pPr marL="171450" indent="-171450">
              <a:spcBef>
                <a:spcPct val="0"/>
              </a:spcBef>
              <a:buFont typeface="Arial" panose="020B0604020202020204" pitchFamily="34" charset="0"/>
              <a:buChar char="•"/>
            </a:pPr>
            <a:endParaRPr lang="en-US" altLang="ja-JP" sz="1100">
              <a:solidFill>
                <a:srgbClr val="231F20"/>
              </a:solidFill>
              <a:latin typeface="Segoe UI" panose="020B0502040204020203" pitchFamily="34" charset="0"/>
              <a:ea typeface="ＭＳ Ｐゴシック" pitchFamily="50" charset="-128"/>
              <a:cs typeface="Segoe UI" panose="020B0502040204020203" pitchFamily="34" charset="0"/>
            </a:endParaRPr>
          </a:p>
        </p:txBody>
      </p:sp>
      <p:sp>
        <p:nvSpPr>
          <p:cNvPr id="78" name="Rectangle 77">
            <a:extLst>
              <a:ext uri="{FF2B5EF4-FFF2-40B4-BE49-F238E27FC236}">
                <a16:creationId xmlns:a16="http://schemas.microsoft.com/office/drawing/2014/main" id="{BFE18EC3-12A2-45FD-986D-479884413E75}"/>
              </a:ext>
            </a:extLst>
          </p:cNvPr>
          <p:cNvSpPr>
            <a:spLocks noChangeArrowheads="1"/>
          </p:cNvSpPr>
          <p:nvPr/>
        </p:nvSpPr>
        <p:spPr bwMode="auto">
          <a:xfrm>
            <a:off x="4297200" y="4749964"/>
            <a:ext cx="2286000" cy="274320"/>
          </a:xfrm>
          <a:prstGeom prst="rect">
            <a:avLst/>
          </a:prstGeom>
          <a:solidFill>
            <a:srgbClr val="FFCF01"/>
          </a:solidFill>
          <a:ln w="12700" algn="ctr">
            <a:solidFill>
              <a:srgbClr val="231F20"/>
            </a:solidFill>
            <a:miter lim="800000"/>
            <a:headEnd/>
            <a:tailEnd/>
          </a:ln>
          <a:effectLst/>
        </p:spPr>
        <p:txBody>
          <a:bodyPr wrap="square" lIns="88900" tIns="88900" rIns="88900" bIns="88900" anchor="ctr"/>
          <a:lstStyle/>
          <a:p>
            <a:pPr algn="ctr">
              <a:spcBef>
                <a:spcPct val="0"/>
              </a:spcBef>
              <a:defRPr/>
            </a:pPr>
            <a:r>
              <a:rPr lang="en-US" altLang="ja-JP" sz="1400" b="1">
                <a:solidFill>
                  <a:srgbClr val="231F20"/>
                </a:solidFill>
                <a:latin typeface="Segoe UI" panose="020B0502040204020203" pitchFamily="34" charset="0"/>
                <a:ea typeface="ＭＳ Ｐゴシック" pitchFamily="50" charset="-128"/>
                <a:cs typeface="Segoe UI" panose="020B0502040204020203" pitchFamily="34" charset="0"/>
              </a:rPr>
              <a:t>Predictions</a:t>
            </a:r>
          </a:p>
        </p:txBody>
      </p:sp>
      <p:sp>
        <p:nvSpPr>
          <p:cNvPr id="79" name="Rectangle 78">
            <a:extLst>
              <a:ext uri="{FF2B5EF4-FFF2-40B4-BE49-F238E27FC236}">
                <a16:creationId xmlns:a16="http://schemas.microsoft.com/office/drawing/2014/main" id="{184F9724-B0D4-465F-B0B9-C92A2FF03E4E}"/>
              </a:ext>
            </a:extLst>
          </p:cNvPr>
          <p:cNvSpPr>
            <a:spLocks noChangeArrowheads="1"/>
          </p:cNvSpPr>
          <p:nvPr/>
        </p:nvSpPr>
        <p:spPr bwMode="auto">
          <a:xfrm>
            <a:off x="4297199" y="5034444"/>
            <a:ext cx="2286001" cy="720412"/>
          </a:xfrm>
          <a:prstGeom prst="rect">
            <a:avLst/>
          </a:prstGeom>
          <a:noFill/>
          <a:ln w="9525" algn="ctr">
            <a:solidFill>
              <a:schemeClr val="tx1"/>
            </a:solidFill>
            <a:miter lim="800000"/>
            <a:headEnd/>
            <a:tailEnd/>
          </a:ln>
          <a:effectLst/>
        </p:spPr>
        <p:txBody>
          <a:bodyPr wrap="square" lIns="88900" tIns="88900" rIns="88900" bIns="88900" anchor="ctr"/>
          <a:lstStyle/>
          <a:p>
            <a:pPr algn="ctr">
              <a:spcBef>
                <a:spcPct val="0"/>
              </a:spcBef>
            </a:pPr>
            <a:r>
              <a:rPr lang="en-US" altLang="ja-JP" sz="1100" b="1">
                <a:solidFill>
                  <a:srgbClr val="231F20"/>
                </a:solidFill>
                <a:latin typeface="Segoe UI" panose="020B0502040204020203" pitchFamily="34" charset="0"/>
                <a:ea typeface="ＭＳ Ｐゴシック" pitchFamily="50" charset="-128"/>
                <a:cs typeface="Segoe UI" panose="020B0502040204020203" pitchFamily="34" charset="0"/>
              </a:rPr>
              <a:t>Luxury Beauty Reviews</a:t>
            </a:r>
          </a:p>
          <a:p>
            <a:pPr marL="171450" indent="-171450" algn="ctr">
              <a:buFont typeface="Arial" panose="020B0604020202020204" pitchFamily="34" charset="0"/>
              <a:buChar char="•"/>
            </a:pPr>
            <a:r>
              <a:rPr lang="en-US" altLang="ja-JP" sz="1100">
                <a:solidFill>
                  <a:srgbClr val="231F20"/>
                </a:solidFill>
                <a:latin typeface="Segoe UI" panose="020B0502040204020203" pitchFamily="34" charset="0"/>
                <a:ea typeface="ＭＳ Ｐゴシック" pitchFamily="50" charset="-128"/>
                <a:cs typeface="Segoe UI" panose="020B0502040204020203" pitchFamily="34" charset="0"/>
              </a:rPr>
              <a:t>Labels (Fake or Not Fake) for test review data</a:t>
            </a:r>
          </a:p>
        </p:txBody>
      </p:sp>
      <p:sp>
        <p:nvSpPr>
          <p:cNvPr id="80" name="AutoShape 21">
            <a:extLst>
              <a:ext uri="{FF2B5EF4-FFF2-40B4-BE49-F238E27FC236}">
                <a16:creationId xmlns:a16="http://schemas.microsoft.com/office/drawing/2014/main" id="{4FD90BAD-4875-4EFA-842F-2F8876B1D887}"/>
              </a:ext>
            </a:extLst>
          </p:cNvPr>
          <p:cNvSpPr>
            <a:spLocks noChangeAspect="1" noChangeArrowheads="1"/>
          </p:cNvSpPr>
          <p:nvPr/>
        </p:nvSpPr>
        <p:spPr bwMode="auto">
          <a:xfrm rot="16200000" flipH="1">
            <a:off x="8058420" y="2883483"/>
            <a:ext cx="227012" cy="506413"/>
          </a:xfrm>
          <a:prstGeom prst="rightArrow">
            <a:avLst>
              <a:gd name="adj1" fmla="val 50000"/>
              <a:gd name="adj2" fmla="val 50032"/>
            </a:avLst>
          </a:prstGeom>
          <a:solidFill>
            <a:srgbClr val="231F20"/>
          </a:solidFill>
          <a:ln w="12700" algn="ctr">
            <a:noFill/>
            <a:miter lim="800000"/>
            <a:headEnd/>
            <a:tailEnd/>
          </a:ln>
          <a:effectLst/>
        </p:spPr>
        <p:txBody>
          <a:bodyPr wrap="square" lIns="36000" tIns="36000" rIns="36000" bIns="36000" anchor="ctr"/>
          <a:lstStyle/>
          <a:p>
            <a:pPr algn="ctr">
              <a:spcBef>
                <a:spcPct val="0"/>
              </a:spcBef>
              <a:defRPr/>
            </a:pPr>
            <a:endParaRPr lang="en-US" sz="1100">
              <a:solidFill>
                <a:srgbClr val="231F20"/>
              </a:solidFill>
              <a:latin typeface="Segoe UI" panose="020B0502040204020203" pitchFamily="34" charset="0"/>
              <a:cs typeface="Segoe UI" panose="020B0502040204020203" pitchFamily="34" charset="0"/>
            </a:endParaRPr>
          </a:p>
        </p:txBody>
      </p:sp>
      <p:sp>
        <p:nvSpPr>
          <p:cNvPr id="81" name="Rectangle 80">
            <a:extLst>
              <a:ext uri="{FF2B5EF4-FFF2-40B4-BE49-F238E27FC236}">
                <a16:creationId xmlns:a16="http://schemas.microsoft.com/office/drawing/2014/main" id="{F54D96F9-4110-4AD2-B18D-3091FF1D7837}"/>
              </a:ext>
            </a:extLst>
          </p:cNvPr>
          <p:cNvSpPr>
            <a:spLocks noChangeArrowheads="1"/>
          </p:cNvSpPr>
          <p:nvPr/>
        </p:nvSpPr>
        <p:spPr bwMode="auto">
          <a:xfrm>
            <a:off x="7114656" y="4734892"/>
            <a:ext cx="2286000" cy="274320"/>
          </a:xfrm>
          <a:prstGeom prst="rect">
            <a:avLst/>
          </a:prstGeom>
          <a:solidFill>
            <a:srgbClr val="FFCF01"/>
          </a:solidFill>
          <a:ln w="12700" algn="ctr">
            <a:solidFill>
              <a:srgbClr val="231F20"/>
            </a:solidFill>
            <a:miter lim="800000"/>
            <a:headEnd/>
            <a:tailEnd/>
          </a:ln>
          <a:effectLst/>
        </p:spPr>
        <p:txBody>
          <a:bodyPr wrap="square" lIns="88900" tIns="88900" rIns="88900" bIns="88900" anchor="ctr"/>
          <a:lstStyle/>
          <a:p>
            <a:pPr algn="ctr">
              <a:spcBef>
                <a:spcPct val="0"/>
              </a:spcBef>
              <a:defRPr/>
            </a:pPr>
            <a:r>
              <a:rPr lang="en-US" altLang="ja-JP" sz="1400" b="1">
                <a:solidFill>
                  <a:srgbClr val="231F20"/>
                </a:solidFill>
                <a:latin typeface="Segoe UI" panose="020B0502040204020203" pitchFamily="34" charset="0"/>
                <a:ea typeface="ＭＳ Ｐゴシック" pitchFamily="50" charset="-128"/>
                <a:cs typeface="Segoe UI" panose="020B0502040204020203" pitchFamily="34" charset="0"/>
              </a:rPr>
              <a:t>Method</a:t>
            </a:r>
          </a:p>
        </p:txBody>
      </p:sp>
      <p:sp>
        <p:nvSpPr>
          <p:cNvPr id="82" name="Rectangle 81">
            <a:extLst>
              <a:ext uri="{FF2B5EF4-FFF2-40B4-BE49-F238E27FC236}">
                <a16:creationId xmlns:a16="http://schemas.microsoft.com/office/drawing/2014/main" id="{20909B8B-93F1-474E-B21D-670C4C6524CA}"/>
              </a:ext>
            </a:extLst>
          </p:cNvPr>
          <p:cNvSpPr>
            <a:spLocks noChangeArrowheads="1"/>
          </p:cNvSpPr>
          <p:nvPr/>
        </p:nvSpPr>
        <p:spPr bwMode="auto">
          <a:xfrm>
            <a:off x="7114655" y="5019372"/>
            <a:ext cx="2286001" cy="1454378"/>
          </a:xfrm>
          <a:prstGeom prst="rect">
            <a:avLst/>
          </a:prstGeom>
          <a:noFill/>
          <a:ln w="9525" algn="ctr">
            <a:solidFill>
              <a:schemeClr val="tx1"/>
            </a:solidFill>
            <a:miter lim="800000"/>
            <a:headEnd/>
            <a:tailEnd/>
          </a:ln>
          <a:effectLst/>
        </p:spPr>
        <p:txBody>
          <a:bodyPr wrap="square" lIns="88900" tIns="88900" rIns="88900" bIns="88900" anchor="ctr"/>
          <a:lstStyle/>
          <a:p>
            <a:pPr algn="ctr">
              <a:spcBef>
                <a:spcPct val="0"/>
              </a:spcBef>
            </a:pPr>
            <a:r>
              <a:rPr lang="en-US" altLang="ja-JP" sz="1100" b="1">
                <a:solidFill>
                  <a:srgbClr val="231F20"/>
                </a:solidFill>
                <a:latin typeface="Segoe UI" panose="020B0502040204020203" pitchFamily="34" charset="0"/>
                <a:ea typeface="ＭＳ Ｐゴシック" pitchFamily="50" charset="-128"/>
                <a:cs typeface="Segoe UI" panose="020B0502040204020203" pitchFamily="34" charset="0"/>
              </a:rPr>
              <a:t>Types of Recommender System</a:t>
            </a:r>
          </a:p>
          <a:p>
            <a:pPr marL="171450" indent="-171450">
              <a:spcBef>
                <a:spcPct val="0"/>
              </a:spcBef>
              <a:buFont typeface="Arial" panose="020B0604020202020204" pitchFamily="34" charset="0"/>
              <a:buChar char="•"/>
            </a:pPr>
            <a:r>
              <a:rPr lang="en-US" altLang="ja-JP" sz="1100">
                <a:solidFill>
                  <a:srgbClr val="231F20"/>
                </a:solidFill>
                <a:latin typeface="Segoe UI" panose="020B0502040204020203" pitchFamily="34" charset="0"/>
                <a:ea typeface="ＭＳ Ｐゴシック" pitchFamily="50" charset="-128"/>
                <a:cs typeface="Segoe UI" panose="020B0502040204020203" pitchFamily="34" charset="0"/>
              </a:rPr>
              <a:t>Popularity</a:t>
            </a:r>
          </a:p>
          <a:p>
            <a:pPr marL="171450" indent="-171450">
              <a:spcBef>
                <a:spcPct val="0"/>
              </a:spcBef>
              <a:buFont typeface="Arial" panose="020B0604020202020204" pitchFamily="34" charset="0"/>
              <a:buChar char="•"/>
            </a:pPr>
            <a:r>
              <a:rPr lang="en-US" altLang="ja-JP" sz="1100" err="1">
                <a:solidFill>
                  <a:srgbClr val="231F20"/>
                </a:solidFill>
                <a:latin typeface="Segoe UI" panose="020B0502040204020203" pitchFamily="34" charset="0"/>
                <a:ea typeface="ＭＳ Ｐゴシック" pitchFamily="50" charset="-128"/>
                <a:cs typeface="Segoe UI" panose="020B0502040204020203" pitchFamily="34" charset="0"/>
              </a:rPr>
              <a:t>NormalPredictor</a:t>
            </a:r>
            <a:endParaRPr lang="en-US" altLang="ja-JP" sz="1100">
              <a:solidFill>
                <a:srgbClr val="231F20"/>
              </a:solidFill>
              <a:latin typeface="Segoe UI" panose="020B0502040204020203" pitchFamily="34" charset="0"/>
              <a:ea typeface="ＭＳ Ｐゴシック" pitchFamily="50" charset="-128"/>
              <a:cs typeface="Segoe UI" panose="020B0502040204020203" pitchFamily="34" charset="0"/>
            </a:endParaRPr>
          </a:p>
          <a:p>
            <a:pPr marL="171450" indent="-171450">
              <a:spcBef>
                <a:spcPct val="0"/>
              </a:spcBef>
              <a:buFont typeface="Arial" panose="020B0604020202020204" pitchFamily="34" charset="0"/>
              <a:buChar char="•"/>
            </a:pPr>
            <a:r>
              <a:rPr lang="en-US" altLang="ja-JP" sz="1100">
                <a:solidFill>
                  <a:srgbClr val="231F20"/>
                </a:solidFill>
                <a:latin typeface="Segoe UI" panose="020B0502040204020203" pitchFamily="34" charset="0"/>
                <a:ea typeface="ＭＳ Ｐゴシック" pitchFamily="50" charset="-128"/>
                <a:cs typeface="Segoe UI" panose="020B0502040204020203" pitchFamily="34" charset="0"/>
              </a:rPr>
              <a:t>KNN</a:t>
            </a:r>
          </a:p>
          <a:p>
            <a:pPr marL="171450" indent="-171450">
              <a:spcBef>
                <a:spcPct val="0"/>
              </a:spcBef>
              <a:buFont typeface="Arial" panose="020B0604020202020204" pitchFamily="34" charset="0"/>
              <a:buChar char="•"/>
            </a:pPr>
            <a:r>
              <a:rPr lang="en-US" altLang="zh-CN" sz="1100">
                <a:solidFill>
                  <a:srgbClr val="231F20"/>
                </a:solidFill>
                <a:latin typeface="Segoe UI" panose="020B0502040204020203" pitchFamily="34" charset="0"/>
                <a:ea typeface="ＭＳ Ｐゴシック" pitchFamily="50" charset="-128"/>
                <a:cs typeface="Segoe UI" panose="020B0502040204020203" pitchFamily="34" charset="0"/>
              </a:rPr>
              <a:t>SVD</a:t>
            </a:r>
          </a:p>
          <a:p>
            <a:pPr marL="171450" indent="-171450">
              <a:spcBef>
                <a:spcPct val="0"/>
              </a:spcBef>
              <a:buFont typeface="Arial" panose="020B0604020202020204" pitchFamily="34" charset="0"/>
              <a:buChar char="•"/>
            </a:pPr>
            <a:r>
              <a:rPr lang="en-US" altLang="ja-JP" sz="1100">
                <a:solidFill>
                  <a:srgbClr val="231F20"/>
                </a:solidFill>
                <a:latin typeface="Segoe UI" panose="020B0502040204020203" pitchFamily="34" charset="0"/>
                <a:ea typeface="ＭＳ Ｐゴシック" pitchFamily="50" charset="-128"/>
                <a:cs typeface="Segoe UI" panose="020B0502040204020203" pitchFamily="34" charset="0"/>
              </a:rPr>
              <a:t>NMF</a:t>
            </a:r>
          </a:p>
          <a:p>
            <a:pPr marL="171450" indent="-171450">
              <a:spcBef>
                <a:spcPct val="0"/>
              </a:spcBef>
              <a:buFont typeface="Arial" panose="020B0604020202020204" pitchFamily="34" charset="0"/>
              <a:buChar char="•"/>
            </a:pPr>
            <a:r>
              <a:rPr lang="en-US" altLang="ja-JP" sz="1100">
                <a:solidFill>
                  <a:srgbClr val="231F20"/>
                </a:solidFill>
                <a:latin typeface="Segoe UI" panose="020B0502040204020203" pitchFamily="34" charset="0"/>
                <a:ea typeface="ＭＳ Ｐゴシック" pitchFamily="50" charset="-128"/>
                <a:cs typeface="Segoe UI" panose="020B0502040204020203" pitchFamily="34" charset="0"/>
              </a:rPr>
              <a:t>Slope One</a:t>
            </a:r>
          </a:p>
          <a:p>
            <a:pPr marL="171450" indent="-171450">
              <a:spcBef>
                <a:spcPct val="0"/>
              </a:spcBef>
              <a:buFont typeface="Arial" panose="020B0604020202020204" pitchFamily="34" charset="0"/>
              <a:buChar char="•"/>
            </a:pPr>
            <a:r>
              <a:rPr lang="en-US" altLang="ja-JP" sz="1100">
                <a:solidFill>
                  <a:srgbClr val="231F20"/>
                </a:solidFill>
                <a:latin typeface="Segoe UI" panose="020B0502040204020203" pitchFamily="34" charset="0"/>
                <a:ea typeface="ＭＳ Ｐゴシック" pitchFamily="50" charset="-128"/>
                <a:cs typeface="Segoe UI" panose="020B0502040204020203" pitchFamily="34" charset="0"/>
              </a:rPr>
              <a:t>Co-Clustering</a:t>
            </a:r>
          </a:p>
        </p:txBody>
      </p:sp>
      <p:cxnSp>
        <p:nvCxnSpPr>
          <p:cNvPr id="3" name="Connector: Elbow 2">
            <a:extLst>
              <a:ext uri="{FF2B5EF4-FFF2-40B4-BE49-F238E27FC236}">
                <a16:creationId xmlns:a16="http://schemas.microsoft.com/office/drawing/2014/main" id="{F3B0D46D-08E2-4635-9E71-FEB565B078FD}"/>
              </a:ext>
            </a:extLst>
          </p:cNvPr>
          <p:cNvCxnSpPr/>
          <p:nvPr/>
        </p:nvCxnSpPr>
        <p:spPr bwMode="auto">
          <a:xfrm rot="5400000" flipH="1" flipV="1">
            <a:off x="4905951" y="2578259"/>
            <a:ext cx="2426023" cy="1485579"/>
          </a:xfrm>
          <a:prstGeom prst="bentConnector3">
            <a:avLst>
              <a:gd name="adj1" fmla="val 99627"/>
            </a:avLst>
          </a:prstGeom>
          <a:solidFill>
            <a:schemeClr val="accent1"/>
          </a:solidFill>
          <a:ln w="12700" cap="flat" cmpd="sng" algn="ctr">
            <a:solidFill>
              <a:srgbClr val="231F20"/>
            </a:solidFill>
            <a:prstDash val="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Rectangle 87">
            <a:extLst>
              <a:ext uri="{FF2B5EF4-FFF2-40B4-BE49-F238E27FC236}">
                <a16:creationId xmlns:a16="http://schemas.microsoft.com/office/drawing/2014/main" id="{C92DF147-5277-498A-A292-E1E57896C534}"/>
              </a:ext>
            </a:extLst>
          </p:cNvPr>
          <p:cNvSpPr>
            <a:spLocks noChangeArrowheads="1"/>
          </p:cNvSpPr>
          <p:nvPr/>
        </p:nvSpPr>
        <p:spPr bwMode="auto">
          <a:xfrm>
            <a:off x="4516551" y="3487447"/>
            <a:ext cx="1619192" cy="559698"/>
          </a:xfrm>
          <a:prstGeom prst="rect">
            <a:avLst/>
          </a:prstGeom>
          <a:solidFill>
            <a:schemeClr val="bg1"/>
          </a:solidFill>
          <a:ln w="9525" algn="ctr">
            <a:solidFill>
              <a:schemeClr val="tx1"/>
            </a:solidFill>
            <a:miter lim="800000"/>
            <a:headEnd/>
            <a:tailEnd/>
          </a:ln>
          <a:effectLst/>
        </p:spPr>
        <p:txBody>
          <a:bodyPr wrap="square" lIns="88900" tIns="88900" rIns="88900" bIns="88900" anchor="ctr"/>
          <a:lstStyle/>
          <a:p>
            <a:pPr algn="ctr">
              <a:spcBef>
                <a:spcPct val="0"/>
              </a:spcBef>
            </a:pPr>
            <a:r>
              <a:rPr lang="en-US" altLang="ja-JP" sz="1400" b="1">
                <a:solidFill>
                  <a:srgbClr val="231F20"/>
                </a:solidFill>
                <a:latin typeface="Segoe UI" panose="020B0502040204020203" pitchFamily="34" charset="0"/>
                <a:ea typeface="ＭＳ Ｐゴシック" pitchFamily="50" charset="-128"/>
                <a:cs typeface="Segoe UI" panose="020B0502040204020203" pitchFamily="34" charset="0"/>
              </a:rPr>
              <a:t>Filtering</a:t>
            </a:r>
            <a:endParaRPr lang="en-US" altLang="ja-JP" sz="1400">
              <a:solidFill>
                <a:srgbClr val="231F20"/>
              </a:solidFill>
              <a:latin typeface="Segoe UI" panose="020B0502040204020203" pitchFamily="34" charset="0"/>
              <a:ea typeface="ＭＳ Ｐゴシック" pitchFamily="50" charset="-128"/>
              <a:cs typeface="Segoe UI" panose="020B0502040204020203" pitchFamily="34" charset="0"/>
            </a:endParaRPr>
          </a:p>
        </p:txBody>
      </p:sp>
      <p:sp>
        <p:nvSpPr>
          <p:cNvPr id="94" name="AutoShape 21">
            <a:extLst>
              <a:ext uri="{FF2B5EF4-FFF2-40B4-BE49-F238E27FC236}">
                <a16:creationId xmlns:a16="http://schemas.microsoft.com/office/drawing/2014/main" id="{02BEFC06-6A67-4096-9AF6-0A552D26AB47}"/>
              </a:ext>
            </a:extLst>
          </p:cNvPr>
          <p:cNvSpPr>
            <a:spLocks noChangeAspect="1" noChangeArrowheads="1"/>
          </p:cNvSpPr>
          <p:nvPr/>
        </p:nvSpPr>
        <p:spPr bwMode="auto">
          <a:xfrm rot="5400000" flipH="1">
            <a:off x="8058420" y="4211378"/>
            <a:ext cx="227012" cy="506413"/>
          </a:xfrm>
          <a:prstGeom prst="rightArrow">
            <a:avLst>
              <a:gd name="adj1" fmla="val 50000"/>
              <a:gd name="adj2" fmla="val 50032"/>
            </a:avLst>
          </a:prstGeom>
          <a:solidFill>
            <a:srgbClr val="231F20"/>
          </a:solidFill>
          <a:ln w="12700" algn="ctr">
            <a:noFill/>
            <a:miter lim="800000"/>
            <a:headEnd/>
            <a:tailEnd/>
          </a:ln>
          <a:effectLst/>
        </p:spPr>
        <p:txBody>
          <a:bodyPr wrap="square" lIns="36000" tIns="36000" rIns="36000" bIns="36000" anchor="ctr"/>
          <a:lstStyle/>
          <a:p>
            <a:pPr algn="ctr">
              <a:spcBef>
                <a:spcPct val="0"/>
              </a:spcBef>
              <a:defRPr/>
            </a:pPr>
            <a:endParaRPr lang="en-US" sz="1100">
              <a:solidFill>
                <a:srgbClr val="231F20"/>
              </a:solidFill>
              <a:latin typeface="Segoe UI" panose="020B0502040204020203" pitchFamily="34" charset="0"/>
              <a:cs typeface="Segoe UI" panose="020B0502040204020203" pitchFamily="34" charset="0"/>
            </a:endParaRPr>
          </a:p>
        </p:txBody>
      </p:sp>
      <p:sp>
        <p:nvSpPr>
          <p:cNvPr id="95" name="AutoShape 21">
            <a:extLst>
              <a:ext uri="{FF2B5EF4-FFF2-40B4-BE49-F238E27FC236}">
                <a16:creationId xmlns:a16="http://schemas.microsoft.com/office/drawing/2014/main" id="{E9461327-B8DB-4E48-8A73-C36DFE5705CE}"/>
              </a:ext>
            </a:extLst>
          </p:cNvPr>
          <p:cNvSpPr>
            <a:spLocks noChangeAspect="1" noChangeArrowheads="1"/>
          </p:cNvSpPr>
          <p:nvPr/>
        </p:nvSpPr>
        <p:spPr bwMode="auto">
          <a:xfrm rot="16200000" flipH="1">
            <a:off x="2097444" y="4300938"/>
            <a:ext cx="227012" cy="506413"/>
          </a:xfrm>
          <a:prstGeom prst="rightArrow">
            <a:avLst>
              <a:gd name="adj1" fmla="val 50000"/>
              <a:gd name="adj2" fmla="val 50032"/>
            </a:avLst>
          </a:prstGeom>
          <a:solidFill>
            <a:srgbClr val="231F20"/>
          </a:solidFill>
          <a:ln w="12700" algn="ctr">
            <a:noFill/>
            <a:miter lim="800000"/>
            <a:headEnd/>
            <a:tailEnd/>
          </a:ln>
          <a:effectLst/>
        </p:spPr>
        <p:txBody>
          <a:bodyPr wrap="square" lIns="36000" tIns="36000" rIns="36000" bIns="36000" anchor="ctr"/>
          <a:lstStyle/>
          <a:p>
            <a:pPr algn="ctr">
              <a:spcBef>
                <a:spcPct val="0"/>
              </a:spcBef>
              <a:defRPr/>
            </a:pPr>
            <a:endParaRPr lang="en-US" sz="1100">
              <a:solidFill>
                <a:srgbClr val="231F2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58351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8">
            <a:extLst>
              <a:ext uri="{FF2B5EF4-FFF2-40B4-BE49-F238E27FC236}">
                <a16:creationId xmlns:a16="http://schemas.microsoft.com/office/drawing/2014/main" id="{30656EEF-1C34-405B-A508-F3209D4FEDE1}"/>
              </a:ext>
            </a:extLst>
          </p:cNvPr>
          <p:cNvSpPr>
            <a:spLocks noChangeArrowheads="1"/>
          </p:cNvSpPr>
          <p:nvPr/>
        </p:nvSpPr>
        <p:spPr bwMode="auto">
          <a:xfrm>
            <a:off x="6886849" y="1413198"/>
            <a:ext cx="4000541" cy="1331617"/>
          </a:xfrm>
          <a:prstGeom prst="rect">
            <a:avLst/>
          </a:prstGeom>
          <a:solidFill>
            <a:schemeClr val="bg1">
              <a:lumMod val="75000"/>
              <a:alpha val="79999"/>
            </a:schemeClr>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Segoe UI" panose="020B0502040204020203" pitchFamily="34" charset="0"/>
              <a:cs typeface="Segoe UI" panose="020B0502040204020203" pitchFamily="34" charset="0"/>
              <a:sym typeface="宋体" panose="02010600030101010101" pitchFamily="2" charset="-122"/>
            </a:endParaRPr>
          </a:p>
        </p:txBody>
      </p:sp>
      <p:sp>
        <p:nvSpPr>
          <p:cNvPr id="52226" name="矩形 70">
            <a:extLst>
              <a:ext uri="{FF2B5EF4-FFF2-40B4-BE49-F238E27FC236}">
                <a16:creationId xmlns:a16="http://schemas.microsoft.com/office/drawing/2014/main" id="{751C430D-912E-4CD6-BFD8-051603202BAC}"/>
              </a:ext>
            </a:extLst>
          </p:cNvPr>
          <p:cNvSpPr>
            <a:spLocks noChangeArrowheads="1"/>
          </p:cNvSpPr>
          <p:nvPr/>
        </p:nvSpPr>
        <p:spPr bwMode="auto">
          <a:xfrm>
            <a:off x="0" y="6324600"/>
            <a:ext cx="12192000" cy="536575"/>
          </a:xfrm>
          <a:prstGeom prst="rect">
            <a:avLst/>
          </a:prstGeom>
          <a:solidFill>
            <a:srgbClr val="0C0C0C">
              <a:alpha val="79999"/>
            </a:srgbClr>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Segoe UI" panose="020B0502040204020203" pitchFamily="34" charset="0"/>
              <a:cs typeface="Segoe UI" panose="020B0502040204020203" pitchFamily="34" charset="0"/>
              <a:sym typeface="宋体" panose="02010600030101010101" pitchFamily="2" charset="-122"/>
            </a:endParaRPr>
          </a:p>
        </p:txBody>
      </p:sp>
      <p:sp>
        <p:nvSpPr>
          <p:cNvPr id="52227" name="文本框 5">
            <a:extLst>
              <a:ext uri="{FF2B5EF4-FFF2-40B4-BE49-F238E27FC236}">
                <a16:creationId xmlns:a16="http://schemas.microsoft.com/office/drawing/2014/main" id="{142A194C-EEC3-413E-8296-E6131725D247}"/>
              </a:ext>
            </a:extLst>
          </p:cNvPr>
          <p:cNvSpPr>
            <a:spLocks noChangeArrowheads="1"/>
          </p:cNvSpPr>
          <p:nvPr/>
        </p:nvSpPr>
        <p:spPr bwMode="auto">
          <a:xfrm>
            <a:off x="3411538" y="266700"/>
            <a:ext cx="53975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3200" dirty="0">
                <a:solidFill>
                  <a:srgbClr val="262626"/>
                </a:solidFill>
                <a:latin typeface="Segoe UI" panose="020B0502040204020203" pitchFamily="34" charset="0"/>
                <a:cs typeface="Segoe UI" panose="020B0502040204020203" pitchFamily="34" charset="0"/>
                <a:sym typeface="Fira Sans" pitchFamily="2" charset="0"/>
              </a:rPr>
              <a:t>Focus: Text Analytics</a:t>
            </a:r>
            <a:endParaRPr lang="zh-CN" altLang="en-US" sz="1800" dirty="0">
              <a:latin typeface="Segoe UI" panose="020B0502040204020203" pitchFamily="34" charset="0"/>
              <a:cs typeface="Segoe UI" panose="020B0502040204020203" pitchFamily="34" charset="0"/>
            </a:endParaRPr>
          </a:p>
        </p:txBody>
      </p:sp>
      <p:sp>
        <p:nvSpPr>
          <p:cNvPr id="52234" name="直接连接符 19">
            <a:extLst>
              <a:ext uri="{FF2B5EF4-FFF2-40B4-BE49-F238E27FC236}">
                <a16:creationId xmlns:a16="http://schemas.microsoft.com/office/drawing/2014/main" id="{CD84E599-10B8-4113-BF71-519B0EE6B1FE}"/>
              </a:ext>
            </a:extLst>
          </p:cNvPr>
          <p:cNvSpPr>
            <a:spLocks noChangeShapeType="1"/>
          </p:cNvSpPr>
          <p:nvPr/>
        </p:nvSpPr>
        <p:spPr bwMode="auto">
          <a:xfrm>
            <a:off x="0" y="595313"/>
            <a:ext cx="3411538" cy="0"/>
          </a:xfrm>
          <a:prstGeom prst="line">
            <a:avLst/>
          </a:prstGeom>
          <a:noFill/>
          <a:ln w="28575">
            <a:solidFill>
              <a:srgbClr val="3F3F3F"/>
            </a:solidFill>
            <a:bevel/>
            <a:headEnd/>
            <a:tailEnd type="oval" w="med" len="med"/>
          </a:ln>
          <a:extLst>
            <a:ext uri="{909E8E84-426E-40DD-AFC4-6F175D3DCCD1}">
              <a14:hiddenFill xmlns:a14="http://schemas.microsoft.com/office/drawing/2010/main">
                <a:noFill/>
              </a14:hiddenFill>
            </a:ext>
          </a:extLst>
        </p:spPr>
        <p:txBody>
          <a:bodyPr/>
          <a:lstStyle/>
          <a:p>
            <a:endParaRPr lang="en-US">
              <a:latin typeface="Segoe UI" panose="020B0502040204020203" pitchFamily="34" charset="0"/>
              <a:cs typeface="Segoe UI" panose="020B0502040204020203" pitchFamily="34" charset="0"/>
            </a:endParaRPr>
          </a:p>
        </p:txBody>
      </p:sp>
      <p:sp>
        <p:nvSpPr>
          <p:cNvPr id="52235" name="直接连接符 21">
            <a:extLst>
              <a:ext uri="{FF2B5EF4-FFF2-40B4-BE49-F238E27FC236}">
                <a16:creationId xmlns:a16="http://schemas.microsoft.com/office/drawing/2014/main" id="{54C3CED7-6871-4498-85AA-FC4A768B70B9}"/>
              </a:ext>
            </a:extLst>
          </p:cNvPr>
          <p:cNvSpPr>
            <a:spLocks noChangeShapeType="1"/>
          </p:cNvSpPr>
          <p:nvPr/>
        </p:nvSpPr>
        <p:spPr bwMode="auto">
          <a:xfrm flipH="1">
            <a:off x="8809038" y="603250"/>
            <a:ext cx="3382962" cy="0"/>
          </a:xfrm>
          <a:prstGeom prst="line">
            <a:avLst/>
          </a:prstGeom>
          <a:noFill/>
          <a:ln w="28575">
            <a:solidFill>
              <a:srgbClr val="3F3F3F"/>
            </a:solidFill>
            <a:bevel/>
            <a:headEnd/>
            <a:tailEnd type="oval" w="med" len="med"/>
          </a:ln>
          <a:extLst>
            <a:ext uri="{909E8E84-426E-40DD-AFC4-6F175D3DCCD1}">
              <a14:hiddenFill xmlns:a14="http://schemas.microsoft.com/office/drawing/2010/main">
                <a:noFill/>
              </a14:hiddenFill>
            </a:ext>
          </a:extLst>
        </p:spPr>
        <p:txBody>
          <a:bodyPr/>
          <a:lstStyle/>
          <a:p>
            <a:endParaRPr lang="en-US">
              <a:latin typeface="Segoe UI" panose="020B0502040204020203" pitchFamily="34" charset="0"/>
              <a:cs typeface="Segoe UI" panose="020B0502040204020203" pitchFamily="34" charset="0"/>
            </a:endParaRPr>
          </a:p>
        </p:txBody>
      </p:sp>
      <p:grpSp>
        <p:nvGrpSpPr>
          <p:cNvPr id="35" name="组合 17">
            <a:extLst>
              <a:ext uri="{FF2B5EF4-FFF2-40B4-BE49-F238E27FC236}">
                <a16:creationId xmlns:a16="http://schemas.microsoft.com/office/drawing/2014/main" id="{C9BF445C-ABCA-42FF-9F9C-1AF81BA36C7B}"/>
              </a:ext>
            </a:extLst>
          </p:cNvPr>
          <p:cNvGrpSpPr>
            <a:grpSpLocks/>
          </p:cNvGrpSpPr>
          <p:nvPr/>
        </p:nvGrpSpPr>
        <p:grpSpPr bwMode="auto">
          <a:xfrm>
            <a:off x="1338314" y="1413198"/>
            <a:ext cx="4016582" cy="4241943"/>
            <a:chOff x="-24050" y="-871259"/>
            <a:chExt cx="4016582" cy="4242156"/>
          </a:xfrm>
        </p:grpSpPr>
        <p:sp>
          <p:nvSpPr>
            <p:cNvPr id="36" name="矩形 8">
              <a:extLst>
                <a:ext uri="{FF2B5EF4-FFF2-40B4-BE49-F238E27FC236}">
                  <a16:creationId xmlns:a16="http://schemas.microsoft.com/office/drawing/2014/main" id="{EEE5FB20-C985-4E4A-B42A-D88085E99294}"/>
                </a:ext>
              </a:extLst>
            </p:cNvPr>
            <p:cNvSpPr>
              <a:spLocks noChangeArrowheads="1"/>
            </p:cNvSpPr>
            <p:nvPr/>
          </p:nvSpPr>
          <p:spPr bwMode="auto">
            <a:xfrm>
              <a:off x="-8010" y="-871259"/>
              <a:ext cx="4000542" cy="1362614"/>
            </a:xfrm>
            <a:prstGeom prst="rect">
              <a:avLst/>
            </a:prstGeom>
            <a:solidFill>
              <a:srgbClr val="FFD72D">
                <a:alpha val="79999"/>
              </a:srgbClr>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Segoe UI" panose="020B0502040204020203" pitchFamily="34" charset="0"/>
                <a:cs typeface="Segoe UI" panose="020B0502040204020203" pitchFamily="34" charset="0"/>
                <a:sym typeface="宋体" panose="02010600030101010101" pitchFamily="2" charset="-122"/>
              </a:endParaRPr>
            </a:p>
          </p:txBody>
        </p:sp>
        <p:sp>
          <p:nvSpPr>
            <p:cNvPr id="37" name="文本框 11">
              <a:extLst>
                <a:ext uri="{FF2B5EF4-FFF2-40B4-BE49-F238E27FC236}">
                  <a16:creationId xmlns:a16="http://schemas.microsoft.com/office/drawing/2014/main" id="{F7AB27AC-1AD9-45CE-8794-62A203839159}"/>
                </a:ext>
              </a:extLst>
            </p:cNvPr>
            <p:cNvSpPr>
              <a:spLocks noChangeArrowheads="1"/>
            </p:cNvSpPr>
            <p:nvPr/>
          </p:nvSpPr>
          <p:spPr bwMode="auto">
            <a:xfrm>
              <a:off x="54281" y="-100971"/>
              <a:ext cx="3791527" cy="492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2600">
                  <a:solidFill>
                    <a:srgbClr val="000000"/>
                  </a:solidFill>
                  <a:latin typeface="Segoe UI" panose="020B0502040204020203" pitchFamily="34" charset="0"/>
                  <a:cs typeface="Segoe UI" panose="020B0502040204020203" pitchFamily="34" charset="0"/>
                  <a:sym typeface="Arial" panose="020B0604020202020204" pitchFamily="34" charset="0"/>
                </a:rPr>
                <a:t>Deception Dataset</a:t>
              </a:r>
            </a:p>
          </p:txBody>
        </p:sp>
        <p:sp>
          <p:nvSpPr>
            <p:cNvPr id="38" name="矩形 14">
              <a:extLst>
                <a:ext uri="{FF2B5EF4-FFF2-40B4-BE49-F238E27FC236}">
                  <a16:creationId xmlns:a16="http://schemas.microsoft.com/office/drawing/2014/main" id="{9CBD3F54-2067-401E-A01E-EDAA99D04CAD}"/>
                </a:ext>
              </a:extLst>
            </p:cNvPr>
            <p:cNvSpPr>
              <a:spLocks noChangeArrowheads="1"/>
            </p:cNvSpPr>
            <p:nvPr/>
          </p:nvSpPr>
          <p:spPr bwMode="auto">
            <a:xfrm>
              <a:off x="-24050" y="785444"/>
              <a:ext cx="4000541" cy="2585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b="1">
                  <a:solidFill>
                    <a:srgbClr val="262626"/>
                  </a:solidFill>
                  <a:latin typeface="Segoe UI" panose="020B0502040204020203" pitchFamily="34" charset="0"/>
                  <a:cs typeface="Segoe UI" panose="020B0502040204020203" pitchFamily="34" charset="0"/>
                  <a:sym typeface="Arial" panose="020B0604020202020204" pitchFamily="34" charset="0"/>
                </a:rPr>
                <a:t>21,000 Amazon Reviews</a:t>
              </a:r>
            </a:p>
            <a:p>
              <a:pPr eaLnBrk="1" hangingPunct="1">
                <a:lnSpc>
                  <a:spcPct val="100000"/>
                </a:lnSpc>
                <a:spcBef>
                  <a:spcPct val="0"/>
                </a:spcBef>
                <a:buFont typeface="Arial" panose="020B0604020202020204" pitchFamily="34" charset="0"/>
                <a:buNone/>
              </a:pPr>
              <a:endParaRPr lang="en-US" altLang="zh-CN" sz="1800">
                <a:solidFill>
                  <a:srgbClr val="262626"/>
                </a:solidFill>
                <a:latin typeface="Segoe UI" panose="020B0502040204020203" pitchFamily="34" charset="0"/>
                <a:cs typeface="Segoe UI" panose="020B0502040204020203" pitchFamily="34" charset="0"/>
                <a:sym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1800">
                  <a:solidFill>
                    <a:srgbClr val="262626"/>
                  </a:solidFill>
                  <a:latin typeface="Segoe UI" panose="020B0502040204020203" pitchFamily="34" charset="0"/>
                  <a:cs typeface="Segoe UI" panose="020B0502040204020203" pitchFamily="34" charset="0"/>
                  <a:sym typeface="Arial" panose="020B0604020202020204" pitchFamily="34" charset="0"/>
                </a:rPr>
                <a:t>Balanced dataset with 50% fake review rate. Data is equally divided among 30 categories. Includes 7 features and one target variable.</a:t>
              </a:r>
            </a:p>
            <a:p>
              <a:pPr algn="ctr" eaLnBrk="1" hangingPunct="1">
                <a:lnSpc>
                  <a:spcPct val="100000"/>
                </a:lnSpc>
                <a:spcBef>
                  <a:spcPct val="0"/>
                </a:spcBef>
                <a:buFont typeface="Arial" panose="020B0604020202020204" pitchFamily="34" charset="0"/>
                <a:buNone/>
              </a:pPr>
              <a:endParaRPr lang="en-US" altLang="zh-CN" sz="1800">
                <a:solidFill>
                  <a:srgbClr val="262626"/>
                </a:solidFill>
                <a:latin typeface="Segoe UI" panose="020B0502040204020203" pitchFamily="34" charset="0"/>
                <a:cs typeface="Segoe UI" panose="020B0502040204020203" pitchFamily="34" charset="0"/>
                <a:sym typeface="Arial" panose="020B0604020202020204" pitchFamily="34" charset="0"/>
              </a:endParaRPr>
            </a:p>
            <a:p>
              <a:pPr algn="ctr" eaLnBrk="1" hangingPunct="1">
                <a:lnSpc>
                  <a:spcPct val="100000"/>
                </a:lnSpc>
                <a:spcBef>
                  <a:spcPct val="0"/>
                </a:spcBef>
                <a:buFont typeface="Arial" panose="020B0604020202020204" pitchFamily="34" charset="0"/>
                <a:buNone/>
              </a:pPr>
              <a:r>
                <a:rPr lang="en-US" altLang="zh-CN" sz="1800">
                  <a:solidFill>
                    <a:srgbClr val="262626"/>
                  </a:solidFill>
                  <a:latin typeface="Segoe UI" panose="020B0502040204020203" pitchFamily="34" charset="0"/>
                  <a:cs typeface="Segoe UI" panose="020B0502040204020203" pitchFamily="34" charset="0"/>
                  <a:sym typeface="Arial" panose="020B0604020202020204" pitchFamily="34" charset="0"/>
                </a:rPr>
                <a:t>Source: GitHub Repository</a:t>
              </a:r>
            </a:p>
            <a:p>
              <a:pPr eaLnBrk="1" hangingPunct="1">
                <a:lnSpc>
                  <a:spcPct val="100000"/>
                </a:lnSpc>
                <a:spcBef>
                  <a:spcPct val="0"/>
                </a:spcBef>
                <a:buFont typeface="Arial" panose="020B0604020202020204" pitchFamily="34" charset="0"/>
                <a:buNone/>
              </a:pPr>
              <a:endParaRPr lang="en-US" altLang="zh-CN" sz="1800">
                <a:solidFill>
                  <a:srgbClr val="262626"/>
                </a:solidFill>
                <a:latin typeface="Segoe UI" panose="020B0502040204020203" pitchFamily="34" charset="0"/>
                <a:cs typeface="Segoe UI" panose="020B0502040204020203" pitchFamily="34" charset="0"/>
                <a:sym typeface="Arial" panose="020B0604020202020204" pitchFamily="34" charset="0"/>
              </a:endParaRPr>
            </a:p>
          </p:txBody>
        </p:sp>
      </p:grpSp>
      <p:sp>
        <p:nvSpPr>
          <p:cNvPr id="43" name="Freeform 39">
            <a:extLst>
              <a:ext uri="{FF2B5EF4-FFF2-40B4-BE49-F238E27FC236}">
                <a16:creationId xmlns:a16="http://schemas.microsoft.com/office/drawing/2014/main" id="{7FD66390-287E-4DB4-8995-CDE72FC0746E}"/>
              </a:ext>
            </a:extLst>
          </p:cNvPr>
          <p:cNvSpPr>
            <a:spLocks noEditPoints="1" noChangeArrowheads="1"/>
          </p:cNvSpPr>
          <p:nvPr/>
        </p:nvSpPr>
        <p:spPr bwMode="auto">
          <a:xfrm>
            <a:off x="2997291" y="1531556"/>
            <a:ext cx="630237" cy="539750"/>
          </a:xfrm>
          <a:custGeom>
            <a:avLst/>
            <a:gdLst>
              <a:gd name="T0" fmla="*/ 2147483646 w 200"/>
              <a:gd name="T1" fmla="*/ 2147483646 h 170"/>
              <a:gd name="T2" fmla="*/ 2147483646 w 200"/>
              <a:gd name="T3" fmla="*/ 2147483646 h 170"/>
              <a:gd name="T4" fmla="*/ 2147483646 w 200"/>
              <a:gd name="T5" fmla="*/ 2147483646 h 170"/>
              <a:gd name="T6" fmla="*/ 2147483646 w 200"/>
              <a:gd name="T7" fmla="*/ 2147483646 h 170"/>
              <a:gd name="T8" fmla="*/ 2147483646 w 200"/>
              <a:gd name="T9" fmla="*/ 2147483646 h 170"/>
              <a:gd name="T10" fmla="*/ 2147483646 w 200"/>
              <a:gd name="T11" fmla="*/ 2147483646 h 170"/>
              <a:gd name="T12" fmla="*/ 2147483646 w 200"/>
              <a:gd name="T13" fmla="*/ 2147483646 h 170"/>
              <a:gd name="T14" fmla="*/ 2147483646 w 200"/>
              <a:gd name="T15" fmla="*/ 2147483646 h 170"/>
              <a:gd name="T16" fmla="*/ 2147483646 w 200"/>
              <a:gd name="T17" fmla="*/ 2147483646 h 170"/>
              <a:gd name="T18" fmla="*/ 2147483646 w 200"/>
              <a:gd name="T19" fmla="*/ 0 h 170"/>
              <a:gd name="T20" fmla="*/ 2147483646 w 200"/>
              <a:gd name="T21" fmla="*/ 2147483646 h 170"/>
              <a:gd name="T22" fmla="*/ 2147483646 w 200"/>
              <a:gd name="T23" fmla="*/ 2147483646 h 170"/>
              <a:gd name="T24" fmla="*/ 2147483646 w 200"/>
              <a:gd name="T25" fmla="*/ 2147483646 h 170"/>
              <a:gd name="T26" fmla="*/ 2147483646 w 200"/>
              <a:gd name="T27" fmla="*/ 2147483646 h 170"/>
              <a:gd name="T28" fmla="*/ 2147483646 w 200"/>
              <a:gd name="T29" fmla="*/ 2147483646 h 170"/>
              <a:gd name="T30" fmla="*/ 2147483646 w 200"/>
              <a:gd name="T31" fmla="*/ 2147483646 h 170"/>
              <a:gd name="T32" fmla="*/ 2147483646 w 200"/>
              <a:gd name="T33" fmla="*/ 2147483646 h 170"/>
              <a:gd name="T34" fmla="*/ 2147483646 w 200"/>
              <a:gd name="T35" fmla="*/ 2147483646 h 170"/>
              <a:gd name="T36" fmla="*/ 2147483646 w 200"/>
              <a:gd name="T37" fmla="*/ 2147483646 h 170"/>
              <a:gd name="T38" fmla="*/ 2147483646 w 200"/>
              <a:gd name="T39" fmla="*/ 2147483646 h 170"/>
              <a:gd name="T40" fmla="*/ 2147483646 w 200"/>
              <a:gd name="T41" fmla="*/ 2147483646 h 170"/>
              <a:gd name="T42" fmla="*/ 2147483646 w 200"/>
              <a:gd name="T43" fmla="*/ 2147483646 h 170"/>
              <a:gd name="T44" fmla="*/ 0 w 200"/>
              <a:gd name="T45" fmla="*/ 2147483646 h 170"/>
              <a:gd name="T46" fmla="*/ 2147483646 w 200"/>
              <a:gd name="T47" fmla="*/ 2147483646 h 170"/>
              <a:gd name="T48" fmla="*/ 2147483646 w 200"/>
              <a:gd name="T49" fmla="*/ 2147483646 h 170"/>
              <a:gd name="T50" fmla="*/ 2147483646 w 200"/>
              <a:gd name="T51" fmla="*/ 2147483646 h 170"/>
              <a:gd name="T52" fmla="*/ 2147483646 w 200"/>
              <a:gd name="T53" fmla="*/ 2147483646 h 170"/>
              <a:gd name="T54" fmla="*/ 2147483646 w 200"/>
              <a:gd name="T55" fmla="*/ 2147483646 h 170"/>
              <a:gd name="T56" fmla="*/ 2147483646 w 200"/>
              <a:gd name="T57" fmla="*/ 2147483646 h 170"/>
              <a:gd name="T58" fmla="*/ 2147483646 w 200"/>
              <a:gd name="T59" fmla="*/ 2147483646 h 170"/>
              <a:gd name="T60" fmla="*/ 2147483646 w 200"/>
              <a:gd name="T61" fmla="*/ 2147483646 h 170"/>
              <a:gd name="T62" fmla="*/ 2147483646 w 200"/>
              <a:gd name="T63" fmla="*/ 2147483646 h 170"/>
              <a:gd name="T64" fmla="*/ 2147483646 w 200"/>
              <a:gd name="T65" fmla="*/ 2147483646 h 170"/>
              <a:gd name="T66" fmla="*/ 2147483646 w 200"/>
              <a:gd name="T67" fmla="*/ 2147483646 h 170"/>
              <a:gd name="T68" fmla="*/ 2147483646 w 200"/>
              <a:gd name="T69" fmla="*/ 2147483646 h 170"/>
              <a:gd name="T70" fmla="*/ 2147483646 w 200"/>
              <a:gd name="T71" fmla="*/ 2147483646 h 170"/>
              <a:gd name="T72" fmla="*/ 2147483646 w 200"/>
              <a:gd name="T73" fmla="*/ 2147483646 h 170"/>
              <a:gd name="T74" fmla="*/ 2147483646 w 200"/>
              <a:gd name="T75" fmla="*/ 2147483646 h 170"/>
              <a:gd name="T76" fmla="*/ 2147483646 w 200"/>
              <a:gd name="T77" fmla="*/ 2147483646 h 170"/>
              <a:gd name="T78" fmla="*/ 2147483646 w 200"/>
              <a:gd name="T79" fmla="*/ 2147483646 h 17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00"/>
              <a:gd name="T121" fmla="*/ 0 h 170"/>
              <a:gd name="T122" fmla="*/ 200 w 200"/>
              <a:gd name="T123" fmla="*/ 170 h 17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00" h="170">
                <a:moveTo>
                  <a:pt x="196" y="160"/>
                </a:moveTo>
                <a:cubicBezTo>
                  <a:pt x="196" y="159"/>
                  <a:pt x="195" y="157"/>
                  <a:pt x="194" y="155"/>
                </a:cubicBezTo>
                <a:cubicBezTo>
                  <a:pt x="186" y="140"/>
                  <a:pt x="186" y="140"/>
                  <a:pt x="186" y="140"/>
                </a:cubicBezTo>
                <a:cubicBezTo>
                  <a:pt x="186" y="99"/>
                  <a:pt x="186" y="99"/>
                  <a:pt x="186" y="99"/>
                </a:cubicBezTo>
                <a:cubicBezTo>
                  <a:pt x="186" y="98"/>
                  <a:pt x="186" y="97"/>
                  <a:pt x="185" y="96"/>
                </a:cubicBezTo>
                <a:cubicBezTo>
                  <a:pt x="184" y="96"/>
                  <a:pt x="184" y="95"/>
                  <a:pt x="183" y="95"/>
                </a:cubicBezTo>
                <a:cubicBezTo>
                  <a:pt x="123" y="95"/>
                  <a:pt x="123" y="95"/>
                  <a:pt x="123" y="95"/>
                </a:cubicBezTo>
                <a:cubicBezTo>
                  <a:pt x="122" y="95"/>
                  <a:pt x="121" y="96"/>
                  <a:pt x="120" y="96"/>
                </a:cubicBezTo>
                <a:cubicBezTo>
                  <a:pt x="119" y="97"/>
                  <a:pt x="119" y="98"/>
                  <a:pt x="119" y="99"/>
                </a:cubicBezTo>
                <a:cubicBezTo>
                  <a:pt x="119" y="119"/>
                  <a:pt x="119" y="119"/>
                  <a:pt x="119" y="119"/>
                </a:cubicBezTo>
                <a:cubicBezTo>
                  <a:pt x="105" y="119"/>
                  <a:pt x="105" y="119"/>
                  <a:pt x="105" y="119"/>
                </a:cubicBezTo>
                <a:cubicBezTo>
                  <a:pt x="105" y="74"/>
                  <a:pt x="105" y="74"/>
                  <a:pt x="105" y="74"/>
                </a:cubicBezTo>
                <a:cubicBezTo>
                  <a:pt x="140" y="74"/>
                  <a:pt x="140" y="74"/>
                  <a:pt x="140" y="74"/>
                </a:cubicBezTo>
                <a:cubicBezTo>
                  <a:pt x="145" y="74"/>
                  <a:pt x="145" y="71"/>
                  <a:pt x="142" y="65"/>
                </a:cubicBezTo>
                <a:cubicBezTo>
                  <a:pt x="142" y="64"/>
                  <a:pt x="141" y="62"/>
                  <a:pt x="140" y="60"/>
                </a:cubicBezTo>
                <a:cubicBezTo>
                  <a:pt x="132" y="45"/>
                  <a:pt x="132" y="45"/>
                  <a:pt x="132" y="45"/>
                </a:cubicBezTo>
                <a:cubicBezTo>
                  <a:pt x="132" y="4"/>
                  <a:pt x="132" y="4"/>
                  <a:pt x="132" y="4"/>
                </a:cubicBezTo>
                <a:cubicBezTo>
                  <a:pt x="132" y="3"/>
                  <a:pt x="132" y="2"/>
                  <a:pt x="131" y="1"/>
                </a:cubicBezTo>
                <a:cubicBezTo>
                  <a:pt x="130" y="0"/>
                  <a:pt x="129" y="0"/>
                  <a:pt x="128" y="0"/>
                </a:cubicBezTo>
                <a:cubicBezTo>
                  <a:pt x="69" y="0"/>
                  <a:pt x="69" y="0"/>
                  <a:pt x="69" y="0"/>
                </a:cubicBezTo>
                <a:cubicBezTo>
                  <a:pt x="68" y="0"/>
                  <a:pt x="67" y="0"/>
                  <a:pt x="66" y="1"/>
                </a:cubicBezTo>
                <a:cubicBezTo>
                  <a:pt x="66" y="2"/>
                  <a:pt x="65" y="3"/>
                  <a:pt x="65" y="4"/>
                </a:cubicBezTo>
                <a:cubicBezTo>
                  <a:pt x="65" y="45"/>
                  <a:pt x="65" y="45"/>
                  <a:pt x="65" y="45"/>
                </a:cubicBezTo>
                <a:cubicBezTo>
                  <a:pt x="58" y="60"/>
                  <a:pt x="58" y="60"/>
                  <a:pt x="58" y="60"/>
                </a:cubicBezTo>
                <a:cubicBezTo>
                  <a:pt x="57" y="61"/>
                  <a:pt x="57" y="61"/>
                  <a:pt x="57" y="61"/>
                </a:cubicBezTo>
                <a:cubicBezTo>
                  <a:pt x="56" y="63"/>
                  <a:pt x="56" y="64"/>
                  <a:pt x="55" y="65"/>
                </a:cubicBezTo>
                <a:cubicBezTo>
                  <a:pt x="55" y="65"/>
                  <a:pt x="54" y="66"/>
                  <a:pt x="54" y="68"/>
                </a:cubicBezTo>
                <a:cubicBezTo>
                  <a:pt x="53" y="69"/>
                  <a:pt x="53" y="70"/>
                  <a:pt x="53" y="71"/>
                </a:cubicBezTo>
                <a:cubicBezTo>
                  <a:pt x="53" y="71"/>
                  <a:pt x="53" y="72"/>
                  <a:pt x="53" y="73"/>
                </a:cubicBezTo>
                <a:cubicBezTo>
                  <a:pt x="54" y="73"/>
                  <a:pt x="54" y="74"/>
                  <a:pt x="55" y="74"/>
                </a:cubicBezTo>
                <a:cubicBezTo>
                  <a:pt x="56" y="74"/>
                  <a:pt x="57" y="75"/>
                  <a:pt x="58" y="74"/>
                </a:cubicBezTo>
                <a:cubicBezTo>
                  <a:pt x="92" y="74"/>
                  <a:pt x="92" y="74"/>
                  <a:pt x="92" y="74"/>
                </a:cubicBezTo>
                <a:cubicBezTo>
                  <a:pt x="92" y="119"/>
                  <a:pt x="92" y="119"/>
                  <a:pt x="92" y="119"/>
                </a:cubicBezTo>
                <a:cubicBezTo>
                  <a:pt x="79" y="119"/>
                  <a:pt x="79" y="119"/>
                  <a:pt x="79" y="119"/>
                </a:cubicBezTo>
                <a:cubicBezTo>
                  <a:pt x="79" y="99"/>
                  <a:pt x="79" y="99"/>
                  <a:pt x="79" y="99"/>
                </a:cubicBezTo>
                <a:cubicBezTo>
                  <a:pt x="79" y="98"/>
                  <a:pt x="78" y="97"/>
                  <a:pt x="78" y="96"/>
                </a:cubicBezTo>
                <a:cubicBezTo>
                  <a:pt x="77" y="96"/>
                  <a:pt x="76" y="95"/>
                  <a:pt x="75" y="95"/>
                </a:cubicBezTo>
                <a:cubicBezTo>
                  <a:pt x="16" y="95"/>
                  <a:pt x="16" y="95"/>
                  <a:pt x="16" y="95"/>
                </a:cubicBezTo>
                <a:cubicBezTo>
                  <a:pt x="14" y="95"/>
                  <a:pt x="14" y="96"/>
                  <a:pt x="13" y="96"/>
                </a:cubicBezTo>
                <a:cubicBezTo>
                  <a:pt x="12" y="97"/>
                  <a:pt x="12" y="98"/>
                  <a:pt x="12" y="99"/>
                </a:cubicBezTo>
                <a:cubicBezTo>
                  <a:pt x="12" y="140"/>
                  <a:pt x="12" y="140"/>
                  <a:pt x="12" y="140"/>
                </a:cubicBezTo>
                <a:cubicBezTo>
                  <a:pt x="4" y="155"/>
                  <a:pt x="4" y="155"/>
                  <a:pt x="4" y="155"/>
                </a:cubicBezTo>
                <a:cubicBezTo>
                  <a:pt x="4" y="155"/>
                  <a:pt x="4" y="156"/>
                  <a:pt x="3" y="157"/>
                </a:cubicBezTo>
                <a:cubicBezTo>
                  <a:pt x="3" y="158"/>
                  <a:pt x="2" y="159"/>
                  <a:pt x="2" y="160"/>
                </a:cubicBezTo>
                <a:cubicBezTo>
                  <a:pt x="1" y="161"/>
                  <a:pt x="1" y="162"/>
                  <a:pt x="0" y="163"/>
                </a:cubicBezTo>
                <a:cubicBezTo>
                  <a:pt x="0" y="165"/>
                  <a:pt x="0" y="165"/>
                  <a:pt x="0" y="166"/>
                </a:cubicBezTo>
                <a:cubicBezTo>
                  <a:pt x="0" y="167"/>
                  <a:pt x="0" y="168"/>
                  <a:pt x="0" y="168"/>
                </a:cubicBezTo>
                <a:cubicBezTo>
                  <a:pt x="0" y="169"/>
                  <a:pt x="1" y="169"/>
                  <a:pt x="2" y="170"/>
                </a:cubicBezTo>
                <a:cubicBezTo>
                  <a:pt x="2" y="170"/>
                  <a:pt x="3" y="170"/>
                  <a:pt x="5" y="170"/>
                </a:cubicBezTo>
                <a:cubicBezTo>
                  <a:pt x="86" y="170"/>
                  <a:pt x="86" y="170"/>
                  <a:pt x="86" y="170"/>
                </a:cubicBezTo>
                <a:cubicBezTo>
                  <a:pt x="91" y="170"/>
                  <a:pt x="92" y="167"/>
                  <a:pt x="89" y="160"/>
                </a:cubicBezTo>
                <a:cubicBezTo>
                  <a:pt x="89" y="159"/>
                  <a:pt x="88" y="157"/>
                  <a:pt x="86" y="155"/>
                </a:cubicBezTo>
                <a:cubicBezTo>
                  <a:pt x="79" y="140"/>
                  <a:pt x="79" y="140"/>
                  <a:pt x="79" y="140"/>
                </a:cubicBezTo>
                <a:cubicBezTo>
                  <a:pt x="79" y="133"/>
                  <a:pt x="79" y="133"/>
                  <a:pt x="79" y="133"/>
                </a:cubicBezTo>
                <a:cubicBezTo>
                  <a:pt x="119" y="133"/>
                  <a:pt x="119" y="133"/>
                  <a:pt x="119" y="133"/>
                </a:cubicBezTo>
                <a:cubicBezTo>
                  <a:pt x="119" y="140"/>
                  <a:pt x="119" y="140"/>
                  <a:pt x="119" y="140"/>
                </a:cubicBezTo>
                <a:cubicBezTo>
                  <a:pt x="112" y="155"/>
                  <a:pt x="112" y="155"/>
                  <a:pt x="112" y="155"/>
                </a:cubicBezTo>
                <a:cubicBezTo>
                  <a:pt x="112" y="155"/>
                  <a:pt x="111" y="156"/>
                  <a:pt x="111" y="157"/>
                </a:cubicBezTo>
                <a:cubicBezTo>
                  <a:pt x="110" y="158"/>
                  <a:pt x="109" y="159"/>
                  <a:pt x="109" y="160"/>
                </a:cubicBezTo>
                <a:cubicBezTo>
                  <a:pt x="109" y="161"/>
                  <a:pt x="108" y="162"/>
                  <a:pt x="108" y="163"/>
                </a:cubicBezTo>
                <a:cubicBezTo>
                  <a:pt x="107" y="165"/>
                  <a:pt x="107" y="165"/>
                  <a:pt x="107" y="166"/>
                </a:cubicBezTo>
                <a:cubicBezTo>
                  <a:pt x="107" y="167"/>
                  <a:pt x="107" y="168"/>
                  <a:pt x="107" y="168"/>
                </a:cubicBezTo>
                <a:cubicBezTo>
                  <a:pt x="108" y="169"/>
                  <a:pt x="108" y="169"/>
                  <a:pt x="109" y="170"/>
                </a:cubicBezTo>
                <a:cubicBezTo>
                  <a:pt x="110" y="170"/>
                  <a:pt x="111" y="170"/>
                  <a:pt x="112" y="170"/>
                </a:cubicBezTo>
                <a:cubicBezTo>
                  <a:pt x="194" y="170"/>
                  <a:pt x="194" y="170"/>
                  <a:pt x="194" y="170"/>
                </a:cubicBezTo>
                <a:cubicBezTo>
                  <a:pt x="199" y="170"/>
                  <a:pt x="200" y="167"/>
                  <a:pt x="196" y="160"/>
                </a:cubicBezTo>
                <a:close/>
                <a:moveTo>
                  <a:pt x="68" y="133"/>
                </a:moveTo>
                <a:cubicBezTo>
                  <a:pt x="23" y="133"/>
                  <a:pt x="23" y="133"/>
                  <a:pt x="23" y="133"/>
                </a:cubicBezTo>
                <a:cubicBezTo>
                  <a:pt x="23" y="106"/>
                  <a:pt x="23" y="106"/>
                  <a:pt x="23" y="106"/>
                </a:cubicBezTo>
                <a:cubicBezTo>
                  <a:pt x="68" y="106"/>
                  <a:pt x="68" y="106"/>
                  <a:pt x="68" y="106"/>
                </a:cubicBezTo>
                <a:lnTo>
                  <a:pt x="68" y="133"/>
                </a:lnTo>
                <a:close/>
                <a:moveTo>
                  <a:pt x="76" y="37"/>
                </a:moveTo>
                <a:cubicBezTo>
                  <a:pt x="76" y="10"/>
                  <a:pt x="76" y="10"/>
                  <a:pt x="76" y="10"/>
                </a:cubicBezTo>
                <a:cubicBezTo>
                  <a:pt x="121" y="10"/>
                  <a:pt x="121" y="10"/>
                  <a:pt x="121" y="10"/>
                </a:cubicBezTo>
                <a:cubicBezTo>
                  <a:pt x="121" y="37"/>
                  <a:pt x="121" y="37"/>
                  <a:pt x="121" y="37"/>
                </a:cubicBezTo>
                <a:lnTo>
                  <a:pt x="76" y="37"/>
                </a:lnTo>
                <a:close/>
                <a:moveTo>
                  <a:pt x="175" y="133"/>
                </a:moveTo>
                <a:cubicBezTo>
                  <a:pt x="130" y="133"/>
                  <a:pt x="130" y="133"/>
                  <a:pt x="130" y="133"/>
                </a:cubicBezTo>
                <a:cubicBezTo>
                  <a:pt x="130" y="106"/>
                  <a:pt x="130" y="106"/>
                  <a:pt x="130" y="106"/>
                </a:cubicBezTo>
                <a:cubicBezTo>
                  <a:pt x="175" y="106"/>
                  <a:pt x="175" y="106"/>
                  <a:pt x="175" y="106"/>
                </a:cubicBezTo>
                <a:lnTo>
                  <a:pt x="175" y="133"/>
                </a:lnTo>
                <a:close/>
              </a:path>
            </a:pathLst>
          </a:custGeom>
          <a:solidFill>
            <a:srgbClr val="231F20"/>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atin typeface="Segoe UI" panose="020B0502040204020203" pitchFamily="34" charset="0"/>
              <a:cs typeface="Segoe UI" panose="020B0502040204020203" pitchFamily="34" charset="0"/>
            </a:endParaRPr>
          </a:p>
        </p:txBody>
      </p:sp>
      <p:grpSp>
        <p:nvGrpSpPr>
          <p:cNvPr id="44" name="组合 22">
            <a:extLst>
              <a:ext uri="{FF2B5EF4-FFF2-40B4-BE49-F238E27FC236}">
                <a16:creationId xmlns:a16="http://schemas.microsoft.com/office/drawing/2014/main" id="{166118A3-418F-4414-86D4-E522284F516E}"/>
              </a:ext>
            </a:extLst>
          </p:cNvPr>
          <p:cNvGrpSpPr>
            <a:grpSpLocks/>
          </p:cNvGrpSpPr>
          <p:nvPr/>
        </p:nvGrpSpPr>
        <p:grpSpPr bwMode="auto">
          <a:xfrm>
            <a:off x="8581934" y="1608820"/>
            <a:ext cx="612775" cy="612775"/>
            <a:chOff x="0" y="0"/>
            <a:chExt cx="809625" cy="809625"/>
          </a:xfrm>
        </p:grpSpPr>
        <p:sp>
          <p:nvSpPr>
            <p:cNvPr id="45" name="Freeform 28">
              <a:extLst>
                <a:ext uri="{FF2B5EF4-FFF2-40B4-BE49-F238E27FC236}">
                  <a16:creationId xmlns:a16="http://schemas.microsoft.com/office/drawing/2014/main" id="{1D0593EF-0A7A-4363-AA09-1143BEDD0454}"/>
                </a:ext>
              </a:extLst>
            </p:cNvPr>
            <p:cNvSpPr>
              <a:spLocks noChangeArrowheads="1"/>
            </p:cNvSpPr>
            <p:nvPr/>
          </p:nvSpPr>
          <p:spPr bwMode="auto">
            <a:xfrm>
              <a:off x="0" y="0"/>
              <a:ext cx="403225" cy="406400"/>
            </a:xfrm>
            <a:custGeom>
              <a:avLst/>
              <a:gdLst>
                <a:gd name="T0" fmla="*/ 0 w 254"/>
                <a:gd name="T1" fmla="*/ 2147483646 h 256"/>
                <a:gd name="T2" fmla="*/ 2147483646 w 254"/>
                <a:gd name="T3" fmla="*/ 0 h 256"/>
                <a:gd name="T4" fmla="*/ 2147483646 w 254"/>
                <a:gd name="T5" fmla="*/ 2147483646 h 256"/>
                <a:gd name="T6" fmla="*/ 2147483646 w 254"/>
                <a:gd name="T7" fmla="*/ 2147483646 h 256"/>
                <a:gd name="T8" fmla="*/ 0 w 254"/>
                <a:gd name="T9" fmla="*/ 2147483646 h 256"/>
                <a:gd name="T10" fmla="*/ 0 60000 65536"/>
                <a:gd name="T11" fmla="*/ 0 60000 65536"/>
                <a:gd name="T12" fmla="*/ 0 60000 65536"/>
                <a:gd name="T13" fmla="*/ 0 60000 65536"/>
                <a:gd name="T14" fmla="*/ 0 60000 65536"/>
                <a:gd name="T15" fmla="*/ 0 w 254"/>
                <a:gd name="T16" fmla="*/ 0 h 256"/>
                <a:gd name="T17" fmla="*/ 254 w 254"/>
                <a:gd name="T18" fmla="*/ 256 h 256"/>
              </a:gdLst>
              <a:ahLst/>
              <a:cxnLst>
                <a:cxn ang="T10">
                  <a:pos x="T0" y="T1"/>
                </a:cxn>
                <a:cxn ang="T11">
                  <a:pos x="T2" y="T3"/>
                </a:cxn>
                <a:cxn ang="T12">
                  <a:pos x="T4" y="T5"/>
                </a:cxn>
                <a:cxn ang="T13">
                  <a:pos x="T6" y="T7"/>
                </a:cxn>
                <a:cxn ang="T14">
                  <a:pos x="T8" y="T9"/>
                </a:cxn>
              </a:cxnLst>
              <a:rect l="T15" t="T16" r="T17" b="T18"/>
              <a:pathLst>
                <a:path w="254" h="256">
                  <a:moveTo>
                    <a:pt x="0" y="127"/>
                  </a:moveTo>
                  <a:lnTo>
                    <a:pt x="127" y="0"/>
                  </a:lnTo>
                  <a:lnTo>
                    <a:pt x="254" y="127"/>
                  </a:lnTo>
                  <a:lnTo>
                    <a:pt x="127" y="256"/>
                  </a:lnTo>
                  <a:lnTo>
                    <a:pt x="0" y="127"/>
                  </a:lnTo>
                  <a:close/>
                </a:path>
              </a:pathLst>
            </a:custGeom>
            <a:solidFill>
              <a:srgbClr val="231F20"/>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atin typeface="Segoe UI" panose="020B0502040204020203" pitchFamily="34" charset="0"/>
                <a:cs typeface="Segoe UI" panose="020B0502040204020203" pitchFamily="34" charset="0"/>
              </a:endParaRPr>
            </a:p>
          </p:txBody>
        </p:sp>
        <p:sp>
          <p:nvSpPr>
            <p:cNvPr id="46" name="Freeform 29">
              <a:extLst>
                <a:ext uri="{FF2B5EF4-FFF2-40B4-BE49-F238E27FC236}">
                  <a16:creationId xmlns:a16="http://schemas.microsoft.com/office/drawing/2014/main" id="{04AD385B-3C20-4CAD-8033-9575AF4967E5}"/>
                </a:ext>
              </a:extLst>
            </p:cNvPr>
            <p:cNvSpPr>
              <a:spLocks noChangeArrowheads="1"/>
            </p:cNvSpPr>
            <p:nvPr/>
          </p:nvSpPr>
          <p:spPr bwMode="auto">
            <a:xfrm>
              <a:off x="403225" y="0"/>
              <a:ext cx="406400" cy="406400"/>
            </a:xfrm>
            <a:custGeom>
              <a:avLst/>
              <a:gdLst>
                <a:gd name="T0" fmla="*/ 2147483646 w 256"/>
                <a:gd name="T1" fmla="*/ 0 h 256"/>
                <a:gd name="T2" fmla="*/ 2147483646 w 256"/>
                <a:gd name="T3" fmla="*/ 2147483646 h 256"/>
                <a:gd name="T4" fmla="*/ 2147483646 w 256"/>
                <a:gd name="T5" fmla="*/ 2147483646 h 256"/>
                <a:gd name="T6" fmla="*/ 0 w 256"/>
                <a:gd name="T7" fmla="*/ 2147483646 h 256"/>
                <a:gd name="T8" fmla="*/ 2147483646 w 256"/>
                <a:gd name="T9" fmla="*/ 0 h 256"/>
                <a:gd name="T10" fmla="*/ 0 60000 65536"/>
                <a:gd name="T11" fmla="*/ 0 60000 65536"/>
                <a:gd name="T12" fmla="*/ 0 60000 65536"/>
                <a:gd name="T13" fmla="*/ 0 60000 65536"/>
                <a:gd name="T14" fmla="*/ 0 60000 65536"/>
                <a:gd name="T15" fmla="*/ 0 w 256"/>
                <a:gd name="T16" fmla="*/ 0 h 256"/>
                <a:gd name="T17" fmla="*/ 256 w 256"/>
                <a:gd name="T18" fmla="*/ 256 h 256"/>
              </a:gdLst>
              <a:ahLst/>
              <a:cxnLst>
                <a:cxn ang="T10">
                  <a:pos x="T0" y="T1"/>
                </a:cxn>
                <a:cxn ang="T11">
                  <a:pos x="T2" y="T3"/>
                </a:cxn>
                <a:cxn ang="T12">
                  <a:pos x="T4" y="T5"/>
                </a:cxn>
                <a:cxn ang="T13">
                  <a:pos x="T6" y="T7"/>
                </a:cxn>
                <a:cxn ang="T14">
                  <a:pos x="T8" y="T9"/>
                </a:cxn>
              </a:cxnLst>
              <a:rect l="T15" t="T16" r="T17" b="T18"/>
              <a:pathLst>
                <a:path w="256" h="256">
                  <a:moveTo>
                    <a:pt x="129" y="0"/>
                  </a:moveTo>
                  <a:lnTo>
                    <a:pt x="256" y="127"/>
                  </a:lnTo>
                  <a:lnTo>
                    <a:pt x="129" y="256"/>
                  </a:lnTo>
                  <a:lnTo>
                    <a:pt x="0" y="127"/>
                  </a:lnTo>
                  <a:lnTo>
                    <a:pt x="129" y="0"/>
                  </a:lnTo>
                  <a:close/>
                </a:path>
              </a:pathLst>
            </a:custGeom>
            <a:solidFill>
              <a:srgbClr val="231F20"/>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atin typeface="Segoe UI" panose="020B0502040204020203" pitchFamily="34" charset="0"/>
                <a:cs typeface="Segoe UI" panose="020B0502040204020203" pitchFamily="34" charset="0"/>
              </a:endParaRPr>
            </a:p>
          </p:txBody>
        </p:sp>
        <p:sp>
          <p:nvSpPr>
            <p:cNvPr id="47" name="Freeform 30">
              <a:extLst>
                <a:ext uri="{FF2B5EF4-FFF2-40B4-BE49-F238E27FC236}">
                  <a16:creationId xmlns:a16="http://schemas.microsoft.com/office/drawing/2014/main" id="{C951DCE6-595D-4AA4-B2B7-BD59B91D0D46}"/>
                </a:ext>
              </a:extLst>
            </p:cNvPr>
            <p:cNvSpPr>
              <a:spLocks noChangeArrowheads="1"/>
            </p:cNvSpPr>
            <p:nvPr/>
          </p:nvSpPr>
          <p:spPr bwMode="auto">
            <a:xfrm>
              <a:off x="0" y="406400"/>
              <a:ext cx="403225" cy="403225"/>
            </a:xfrm>
            <a:custGeom>
              <a:avLst/>
              <a:gdLst>
                <a:gd name="T0" fmla="*/ 2147483646 w 254"/>
                <a:gd name="T1" fmla="*/ 2147483646 h 254"/>
                <a:gd name="T2" fmla="*/ 0 w 254"/>
                <a:gd name="T3" fmla="*/ 2147483646 h 254"/>
                <a:gd name="T4" fmla="*/ 2147483646 w 254"/>
                <a:gd name="T5" fmla="*/ 0 h 254"/>
                <a:gd name="T6" fmla="*/ 2147483646 w 254"/>
                <a:gd name="T7" fmla="*/ 2147483646 h 254"/>
                <a:gd name="T8" fmla="*/ 2147483646 w 254"/>
                <a:gd name="T9" fmla="*/ 2147483646 h 254"/>
                <a:gd name="T10" fmla="*/ 0 60000 65536"/>
                <a:gd name="T11" fmla="*/ 0 60000 65536"/>
                <a:gd name="T12" fmla="*/ 0 60000 65536"/>
                <a:gd name="T13" fmla="*/ 0 60000 65536"/>
                <a:gd name="T14" fmla="*/ 0 60000 65536"/>
                <a:gd name="T15" fmla="*/ 0 w 254"/>
                <a:gd name="T16" fmla="*/ 0 h 254"/>
                <a:gd name="T17" fmla="*/ 254 w 254"/>
                <a:gd name="T18" fmla="*/ 254 h 254"/>
              </a:gdLst>
              <a:ahLst/>
              <a:cxnLst>
                <a:cxn ang="T10">
                  <a:pos x="T0" y="T1"/>
                </a:cxn>
                <a:cxn ang="T11">
                  <a:pos x="T2" y="T3"/>
                </a:cxn>
                <a:cxn ang="T12">
                  <a:pos x="T4" y="T5"/>
                </a:cxn>
                <a:cxn ang="T13">
                  <a:pos x="T6" y="T7"/>
                </a:cxn>
                <a:cxn ang="T14">
                  <a:pos x="T8" y="T9"/>
                </a:cxn>
              </a:cxnLst>
              <a:rect l="T15" t="T16" r="T17" b="T18"/>
              <a:pathLst>
                <a:path w="254" h="254">
                  <a:moveTo>
                    <a:pt x="127" y="254"/>
                  </a:moveTo>
                  <a:lnTo>
                    <a:pt x="0" y="127"/>
                  </a:lnTo>
                  <a:lnTo>
                    <a:pt x="127" y="0"/>
                  </a:lnTo>
                  <a:lnTo>
                    <a:pt x="254" y="127"/>
                  </a:lnTo>
                  <a:lnTo>
                    <a:pt x="127" y="254"/>
                  </a:lnTo>
                  <a:close/>
                </a:path>
              </a:pathLst>
            </a:custGeom>
            <a:solidFill>
              <a:srgbClr val="231F20"/>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atin typeface="Segoe UI" panose="020B0502040204020203" pitchFamily="34" charset="0"/>
                <a:cs typeface="Segoe UI" panose="020B0502040204020203" pitchFamily="34" charset="0"/>
              </a:endParaRPr>
            </a:p>
          </p:txBody>
        </p:sp>
        <p:sp>
          <p:nvSpPr>
            <p:cNvPr id="48" name="Freeform 31">
              <a:extLst>
                <a:ext uri="{FF2B5EF4-FFF2-40B4-BE49-F238E27FC236}">
                  <a16:creationId xmlns:a16="http://schemas.microsoft.com/office/drawing/2014/main" id="{2BE733DD-A5EA-46B5-B004-237C65F7796F}"/>
                </a:ext>
              </a:extLst>
            </p:cNvPr>
            <p:cNvSpPr>
              <a:spLocks noChangeArrowheads="1"/>
            </p:cNvSpPr>
            <p:nvPr/>
          </p:nvSpPr>
          <p:spPr bwMode="auto">
            <a:xfrm>
              <a:off x="403225" y="406400"/>
              <a:ext cx="406400" cy="403225"/>
            </a:xfrm>
            <a:custGeom>
              <a:avLst/>
              <a:gdLst>
                <a:gd name="T0" fmla="*/ 2147483646 w 256"/>
                <a:gd name="T1" fmla="*/ 2147483646 h 254"/>
                <a:gd name="T2" fmla="*/ 0 w 256"/>
                <a:gd name="T3" fmla="*/ 2147483646 h 254"/>
                <a:gd name="T4" fmla="*/ 2147483646 w 256"/>
                <a:gd name="T5" fmla="*/ 0 h 254"/>
                <a:gd name="T6" fmla="*/ 2147483646 w 256"/>
                <a:gd name="T7" fmla="*/ 2147483646 h 254"/>
                <a:gd name="T8" fmla="*/ 2147483646 w 256"/>
                <a:gd name="T9" fmla="*/ 2147483646 h 254"/>
                <a:gd name="T10" fmla="*/ 0 60000 65536"/>
                <a:gd name="T11" fmla="*/ 0 60000 65536"/>
                <a:gd name="T12" fmla="*/ 0 60000 65536"/>
                <a:gd name="T13" fmla="*/ 0 60000 65536"/>
                <a:gd name="T14" fmla="*/ 0 60000 65536"/>
                <a:gd name="T15" fmla="*/ 0 w 256"/>
                <a:gd name="T16" fmla="*/ 0 h 254"/>
                <a:gd name="T17" fmla="*/ 256 w 256"/>
                <a:gd name="T18" fmla="*/ 254 h 254"/>
              </a:gdLst>
              <a:ahLst/>
              <a:cxnLst>
                <a:cxn ang="T10">
                  <a:pos x="T0" y="T1"/>
                </a:cxn>
                <a:cxn ang="T11">
                  <a:pos x="T2" y="T3"/>
                </a:cxn>
                <a:cxn ang="T12">
                  <a:pos x="T4" y="T5"/>
                </a:cxn>
                <a:cxn ang="T13">
                  <a:pos x="T6" y="T7"/>
                </a:cxn>
                <a:cxn ang="T14">
                  <a:pos x="T8" y="T9"/>
                </a:cxn>
              </a:cxnLst>
              <a:rect l="T15" t="T16" r="T17" b="T18"/>
              <a:pathLst>
                <a:path w="256" h="254">
                  <a:moveTo>
                    <a:pt x="129" y="254"/>
                  </a:moveTo>
                  <a:lnTo>
                    <a:pt x="0" y="127"/>
                  </a:lnTo>
                  <a:lnTo>
                    <a:pt x="129" y="0"/>
                  </a:lnTo>
                  <a:lnTo>
                    <a:pt x="256" y="127"/>
                  </a:lnTo>
                  <a:lnTo>
                    <a:pt x="129" y="254"/>
                  </a:lnTo>
                  <a:close/>
                </a:path>
              </a:pathLst>
            </a:custGeom>
            <a:solidFill>
              <a:srgbClr val="231F20"/>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atin typeface="Segoe UI" panose="020B0502040204020203" pitchFamily="34" charset="0"/>
                <a:cs typeface="Segoe UI" panose="020B0502040204020203" pitchFamily="34" charset="0"/>
              </a:endParaRPr>
            </a:p>
          </p:txBody>
        </p:sp>
      </p:grpSp>
      <p:sp>
        <p:nvSpPr>
          <p:cNvPr id="50" name="文本框 11">
            <a:extLst>
              <a:ext uri="{FF2B5EF4-FFF2-40B4-BE49-F238E27FC236}">
                <a16:creationId xmlns:a16="http://schemas.microsoft.com/office/drawing/2014/main" id="{BD63134D-1AA0-4CC6-AA1B-18C606AC0D7E}"/>
              </a:ext>
            </a:extLst>
          </p:cNvPr>
          <p:cNvSpPr>
            <a:spLocks noChangeArrowheads="1"/>
          </p:cNvSpPr>
          <p:nvPr/>
        </p:nvSpPr>
        <p:spPr bwMode="auto">
          <a:xfrm>
            <a:off x="7018493" y="2221595"/>
            <a:ext cx="357868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2600">
                <a:solidFill>
                  <a:srgbClr val="000000"/>
                </a:solidFill>
                <a:latin typeface="Segoe UI" panose="020B0502040204020203" pitchFamily="34" charset="0"/>
                <a:cs typeface="Segoe UI" panose="020B0502040204020203" pitchFamily="34" charset="0"/>
                <a:sym typeface="Arial" panose="020B0604020202020204" pitchFamily="34" charset="0"/>
              </a:rPr>
              <a:t>Luxury Beauty Reviews</a:t>
            </a:r>
          </a:p>
        </p:txBody>
      </p:sp>
      <p:sp>
        <p:nvSpPr>
          <p:cNvPr id="51" name="矩形 14">
            <a:extLst>
              <a:ext uri="{FF2B5EF4-FFF2-40B4-BE49-F238E27FC236}">
                <a16:creationId xmlns:a16="http://schemas.microsoft.com/office/drawing/2014/main" id="{8DFDD53C-22C6-496F-A269-A9C10B05C10C}"/>
              </a:ext>
            </a:extLst>
          </p:cNvPr>
          <p:cNvSpPr>
            <a:spLocks noChangeArrowheads="1"/>
          </p:cNvSpPr>
          <p:nvPr/>
        </p:nvSpPr>
        <p:spPr bwMode="auto">
          <a:xfrm>
            <a:off x="6935019" y="3069818"/>
            <a:ext cx="3933616"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None/>
            </a:pPr>
            <a:r>
              <a:rPr lang="en-US" altLang="zh-CN" sz="1800" b="1">
                <a:solidFill>
                  <a:srgbClr val="262626"/>
                </a:solidFill>
                <a:latin typeface="Segoe UI" panose="020B0502040204020203" pitchFamily="34" charset="0"/>
                <a:cs typeface="Segoe UI" panose="020B0502040204020203" pitchFamily="34" charset="0"/>
                <a:sym typeface="Arial" panose="020B0604020202020204" pitchFamily="34" charset="0"/>
              </a:rPr>
              <a:t>574,288 Amazon Reviews</a:t>
            </a:r>
          </a:p>
          <a:p>
            <a:pPr eaLnBrk="1" hangingPunct="1">
              <a:lnSpc>
                <a:spcPct val="100000"/>
              </a:lnSpc>
              <a:spcBef>
                <a:spcPct val="0"/>
              </a:spcBef>
              <a:buNone/>
            </a:pPr>
            <a:endParaRPr lang="en-US" altLang="zh-CN" sz="1800">
              <a:solidFill>
                <a:srgbClr val="262626"/>
              </a:solidFill>
              <a:latin typeface="Segoe UI" panose="020B0502040204020203" pitchFamily="34" charset="0"/>
              <a:cs typeface="Segoe UI" panose="020B0502040204020203" pitchFamily="34" charset="0"/>
              <a:sym typeface="Arial" panose="020B0604020202020204" pitchFamily="34" charset="0"/>
            </a:endParaRPr>
          </a:p>
          <a:p>
            <a:pPr algn="ctr" eaLnBrk="1" hangingPunct="1">
              <a:lnSpc>
                <a:spcPct val="100000"/>
              </a:lnSpc>
              <a:spcBef>
                <a:spcPct val="0"/>
              </a:spcBef>
              <a:buNone/>
            </a:pPr>
            <a:r>
              <a:rPr lang="en-US" altLang="zh-CN" sz="1800">
                <a:solidFill>
                  <a:srgbClr val="262626"/>
                </a:solidFill>
                <a:latin typeface="Segoe UI" panose="020B0502040204020203" pitchFamily="34" charset="0"/>
                <a:cs typeface="Segoe UI" panose="020B0502040204020203" pitchFamily="34" charset="0"/>
                <a:sym typeface="Arial" panose="020B0604020202020204" pitchFamily="34" charset="0"/>
              </a:rPr>
              <a:t>Reviews on products within the luxury beauty category. Contains information on product, reviewer, purchase and usefulness vote.</a:t>
            </a:r>
          </a:p>
          <a:p>
            <a:pPr algn="ctr" eaLnBrk="1" hangingPunct="1">
              <a:lnSpc>
                <a:spcPct val="100000"/>
              </a:lnSpc>
              <a:spcBef>
                <a:spcPct val="0"/>
              </a:spcBef>
              <a:buNone/>
            </a:pPr>
            <a:endParaRPr lang="en-US" altLang="zh-CN" sz="1800">
              <a:solidFill>
                <a:srgbClr val="262626"/>
              </a:solidFill>
              <a:latin typeface="Segoe UI" panose="020B0502040204020203" pitchFamily="34" charset="0"/>
              <a:cs typeface="Segoe UI" panose="020B0502040204020203" pitchFamily="34" charset="0"/>
              <a:sym typeface="Arial" panose="020B0604020202020204" pitchFamily="34" charset="0"/>
            </a:endParaRPr>
          </a:p>
          <a:p>
            <a:pPr algn="ctr" eaLnBrk="1" hangingPunct="1">
              <a:lnSpc>
                <a:spcPct val="100000"/>
              </a:lnSpc>
              <a:spcBef>
                <a:spcPct val="0"/>
              </a:spcBef>
              <a:buNone/>
            </a:pPr>
            <a:r>
              <a:rPr lang="en-US" altLang="zh-CN" sz="1800">
                <a:solidFill>
                  <a:srgbClr val="262626"/>
                </a:solidFill>
                <a:latin typeface="Segoe UI" panose="020B0502040204020203" pitchFamily="34" charset="0"/>
                <a:cs typeface="Segoe UI" panose="020B0502040204020203" pitchFamily="34" charset="0"/>
                <a:sym typeface="Arial" panose="020B0604020202020204" pitchFamily="34" charset="0"/>
              </a:rPr>
              <a:t>Source: University of California, SD</a:t>
            </a:r>
          </a:p>
        </p:txBody>
      </p:sp>
    </p:spTree>
    <p:extLst>
      <p:ext uri="{BB962C8B-B14F-4D97-AF65-F5344CB8AC3E}">
        <p14:creationId xmlns:p14="http://schemas.microsoft.com/office/powerpoint/2010/main" val="2627038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矩形 1">
            <a:extLst>
              <a:ext uri="{FF2B5EF4-FFF2-40B4-BE49-F238E27FC236}">
                <a16:creationId xmlns:a16="http://schemas.microsoft.com/office/drawing/2014/main" id="{6FC865C8-7B98-471D-90F9-F15AE7DF4AC1}"/>
              </a:ext>
            </a:extLst>
          </p:cNvPr>
          <p:cNvSpPr>
            <a:spLocks noChangeArrowheads="1"/>
          </p:cNvSpPr>
          <p:nvPr/>
        </p:nvSpPr>
        <p:spPr bwMode="auto">
          <a:xfrm>
            <a:off x="5580585" y="377825"/>
            <a:ext cx="6611415" cy="646113"/>
          </a:xfrm>
          <a:prstGeom prst="rect">
            <a:avLst/>
          </a:prstGeom>
          <a:solidFill>
            <a:srgbClr val="231F20"/>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Segoe UI" panose="020B0502040204020203" pitchFamily="34" charset="0"/>
              <a:cs typeface="Segoe UI" panose="020B0502040204020203" pitchFamily="34" charset="0"/>
              <a:sym typeface="宋体" panose="02010600030101010101" pitchFamily="2" charset="-122"/>
            </a:endParaRPr>
          </a:p>
        </p:txBody>
      </p:sp>
      <p:sp>
        <p:nvSpPr>
          <p:cNvPr id="56324" name="文本框 3">
            <a:extLst>
              <a:ext uri="{FF2B5EF4-FFF2-40B4-BE49-F238E27FC236}">
                <a16:creationId xmlns:a16="http://schemas.microsoft.com/office/drawing/2014/main" id="{844F2301-3CC7-44BC-A0B5-86DF91502B24}"/>
              </a:ext>
            </a:extLst>
          </p:cNvPr>
          <p:cNvSpPr>
            <a:spLocks noChangeArrowheads="1"/>
          </p:cNvSpPr>
          <p:nvPr/>
        </p:nvSpPr>
        <p:spPr bwMode="auto">
          <a:xfrm>
            <a:off x="5741988" y="406400"/>
            <a:ext cx="66050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3200" dirty="0">
                <a:solidFill>
                  <a:schemeClr val="bg1"/>
                </a:solidFill>
                <a:latin typeface="Segoe UI" panose="020B0502040204020203" pitchFamily="34" charset="0"/>
                <a:cs typeface="Segoe UI" panose="020B0502040204020203" pitchFamily="34" charset="0"/>
                <a:sym typeface="Fira Sans" pitchFamily="2" charset="0"/>
              </a:rPr>
              <a:t>Feature Engineering from Reviews</a:t>
            </a:r>
            <a:endParaRPr lang="zh-CN" altLang="en-US" sz="3200" dirty="0">
              <a:solidFill>
                <a:schemeClr val="bg1"/>
              </a:solidFill>
              <a:latin typeface="Segoe UI" panose="020B0502040204020203" pitchFamily="34" charset="0"/>
              <a:cs typeface="Segoe UI" panose="020B0502040204020203" pitchFamily="34" charset="0"/>
              <a:sym typeface="Fira Sans" pitchFamily="2" charset="0"/>
            </a:endParaRPr>
          </a:p>
        </p:txBody>
      </p:sp>
      <p:sp>
        <p:nvSpPr>
          <p:cNvPr id="56325" name="椭圆 4">
            <a:extLst>
              <a:ext uri="{FF2B5EF4-FFF2-40B4-BE49-F238E27FC236}">
                <a16:creationId xmlns:a16="http://schemas.microsoft.com/office/drawing/2014/main" id="{C7BEB2AA-F9E3-4422-A6C1-8C4E40E9CD06}"/>
              </a:ext>
            </a:extLst>
          </p:cNvPr>
          <p:cNvSpPr>
            <a:spLocks noChangeArrowheads="1"/>
          </p:cNvSpPr>
          <p:nvPr/>
        </p:nvSpPr>
        <p:spPr bwMode="auto">
          <a:xfrm>
            <a:off x="1668463" y="2989263"/>
            <a:ext cx="1868487" cy="1868487"/>
          </a:xfrm>
          <a:prstGeom prst="ellipse">
            <a:avLst/>
          </a:prstGeom>
          <a:solidFill>
            <a:srgbClr val="595959">
              <a:alpha val="79999"/>
            </a:srgbClr>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Segoe UI" panose="020B0502040204020203" pitchFamily="34" charset="0"/>
              <a:cs typeface="Segoe UI" panose="020B0502040204020203" pitchFamily="34" charset="0"/>
              <a:sym typeface="宋体" panose="02010600030101010101" pitchFamily="2" charset="-122"/>
            </a:endParaRPr>
          </a:p>
        </p:txBody>
      </p:sp>
      <p:sp>
        <p:nvSpPr>
          <p:cNvPr id="56326" name="椭圆 5">
            <a:extLst>
              <a:ext uri="{FF2B5EF4-FFF2-40B4-BE49-F238E27FC236}">
                <a16:creationId xmlns:a16="http://schemas.microsoft.com/office/drawing/2014/main" id="{3F1E3DC0-A53D-4B40-AAB7-52DCE11D43DA}"/>
              </a:ext>
            </a:extLst>
          </p:cNvPr>
          <p:cNvSpPr>
            <a:spLocks noChangeArrowheads="1"/>
          </p:cNvSpPr>
          <p:nvPr/>
        </p:nvSpPr>
        <p:spPr bwMode="auto">
          <a:xfrm>
            <a:off x="536575" y="2000250"/>
            <a:ext cx="1868488" cy="1868488"/>
          </a:xfrm>
          <a:prstGeom prst="ellipse">
            <a:avLst/>
          </a:prstGeom>
          <a:solidFill>
            <a:srgbClr val="7F7F7F">
              <a:alpha val="79999"/>
            </a:srgbClr>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Segoe UI" panose="020B0502040204020203" pitchFamily="34" charset="0"/>
              <a:cs typeface="Segoe UI" panose="020B0502040204020203" pitchFamily="34" charset="0"/>
              <a:sym typeface="宋体" panose="02010600030101010101" pitchFamily="2" charset="-122"/>
            </a:endParaRPr>
          </a:p>
        </p:txBody>
      </p:sp>
      <p:sp>
        <p:nvSpPr>
          <p:cNvPr id="56327" name="椭圆 6">
            <a:extLst>
              <a:ext uri="{FF2B5EF4-FFF2-40B4-BE49-F238E27FC236}">
                <a16:creationId xmlns:a16="http://schemas.microsoft.com/office/drawing/2014/main" id="{D5BC45D4-42B9-4D8F-89D9-88CEEDBC6B47}"/>
              </a:ext>
            </a:extLst>
          </p:cNvPr>
          <p:cNvSpPr>
            <a:spLocks noChangeArrowheads="1"/>
          </p:cNvSpPr>
          <p:nvPr/>
        </p:nvSpPr>
        <p:spPr bwMode="auto">
          <a:xfrm>
            <a:off x="2868613" y="2000250"/>
            <a:ext cx="1868487" cy="1868488"/>
          </a:xfrm>
          <a:prstGeom prst="ellipse">
            <a:avLst/>
          </a:prstGeom>
          <a:solidFill>
            <a:srgbClr val="262626">
              <a:alpha val="79999"/>
            </a:srgbClr>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Segoe UI" panose="020B0502040204020203" pitchFamily="34" charset="0"/>
              <a:cs typeface="Segoe UI" panose="020B0502040204020203" pitchFamily="34" charset="0"/>
              <a:sym typeface="宋体" panose="02010600030101010101" pitchFamily="2" charset="-122"/>
            </a:endParaRPr>
          </a:p>
        </p:txBody>
      </p:sp>
      <p:sp>
        <p:nvSpPr>
          <p:cNvPr id="56328" name="椭圆 7">
            <a:extLst>
              <a:ext uri="{FF2B5EF4-FFF2-40B4-BE49-F238E27FC236}">
                <a16:creationId xmlns:a16="http://schemas.microsoft.com/office/drawing/2014/main" id="{BFFE753D-A0E3-437F-A154-796E663B44E7}"/>
              </a:ext>
            </a:extLst>
          </p:cNvPr>
          <p:cNvSpPr>
            <a:spLocks noChangeArrowheads="1"/>
          </p:cNvSpPr>
          <p:nvPr/>
        </p:nvSpPr>
        <p:spPr bwMode="auto">
          <a:xfrm>
            <a:off x="4067175" y="2989263"/>
            <a:ext cx="1868488" cy="1868487"/>
          </a:xfrm>
          <a:prstGeom prst="ellipse">
            <a:avLst/>
          </a:prstGeom>
          <a:solidFill>
            <a:srgbClr val="FFCF01">
              <a:alpha val="79999"/>
            </a:srgbClr>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Segoe UI" panose="020B0502040204020203" pitchFamily="34" charset="0"/>
              <a:cs typeface="Segoe UI" panose="020B0502040204020203" pitchFamily="34" charset="0"/>
              <a:sym typeface="宋体" panose="02010600030101010101" pitchFamily="2" charset="-122"/>
            </a:endParaRPr>
          </a:p>
        </p:txBody>
      </p:sp>
      <p:sp>
        <p:nvSpPr>
          <p:cNvPr id="56329" name="文本框 10">
            <a:extLst>
              <a:ext uri="{FF2B5EF4-FFF2-40B4-BE49-F238E27FC236}">
                <a16:creationId xmlns:a16="http://schemas.microsoft.com/office/drawing/2014/main" id="{D6A564E1-925A-4320-83CE-6BE4E0F77C5B}"/>
              </a:ext>
            </a:extLst>
          </p:cNvPr>
          <p:cNvSpPr>
            <a:spLocks noChangeArrowheads="1"/>
          </p:cNvSpPr>
          <p:nvPr/>
        </p:nvSpPr>
        <p:spPr bwMode="auto">
          <a:xfrm>
            <a:off x="339724" y="2494896"/>
            <a:ext cx="220503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4000">
                <a:solidFill>
                  <a:srgbClr val="FFC000"/>
                </a:solidFill>
                <a:latin typeface="Segoe UI" panose="020B0502040204020203" pitchFamily="34" charset="0"/>
                <a:cs typeface="Segoe UI" panose="020B0502040204020203" pitchFamily="34" charset="0"/>
                <a:sym typeface="Arial" panose="020B0604020202020204" pitchFamily="34" charset="0"/>
              </a:rPr>
              <a:t>Length</a:t>
            </a:r>
          </a:p>
        </p:txBody>
      </p:sp>
      <p:sp>
        <p:nvSpPr>
          <p:cNvPr id="56332" name="文本框 13">
            <a:extLst>
              <a:ext uri="{FF2B5EF4-FFF2-40B4-BE49-F238E27FC236}">
                <a16:creationId xmlns:a16="http://schemas.microsoft.com/office/drawing/2014/main" id="{2C71F823-E625-41B8-8D70-3CF917663ADD}"/>
              </a:ext>
            </a:extLst>
          </p:cNvPr>
          <p:cNvSpPr>
            <a:spLocks noChangeArrowheads="1"/>
          </p:cNvSpPr>
          <p:nvPr/>
        </p:nvSpPr>
        <p:spPr bwMode="auto">
          <a:xfrm>
            <a:off x="4260850" y="3355975"/>
            <a:ext cx="1481138"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4000">
                <a:solidFill>
                  <a:srgbClr val="262626"/>
                </a:solidFill>
                <a:latin typeface="Segoe UI" panose="020B0502040204020203" pitchFamily="34" charset="0"/>
                <a:cs typeface="Segoe UI" panose="020B0502040204020203" pitchFamily="34" charset="0"/>
                <a:sym typeface="Wingdings" panose="05000000000000000000" pitchFamily="2" charset="2"/>
              </a:rPr>
              <a:t>  </a:t>
            </a:r>
            <a:endParaRPr lang="en-US" altLang="zh-CN" sz="4000">
              <a:solidFill>
                <a:srgbClr val="262626"/>
              </a:solidFill>
              <a:latin typeface="Segoe UI" panose="020B0502040204020203" pitchFamily="34" charset="0"/>
              <a:cs typeface="Segoe UI" panose="020B0502040204020203" pitchFamily="34" charset="0"/>
              <a:sym typeface="Arial" panose="020B0604020202020204" pitchFamily="34" charset="0"/>
            </a:endParaRPr>
          </a:p>
        </p:txBody>
      </p:sp>
      <p:sp>
        <p:nvSpPr>
          <p:cNvPr id="56345" name="矩形 33">
            <a:extLst>
              <a:ext uri="{FF2B5EF4-FFF2-40B4-BE49-F238E27FC236}">
                <a16:creationId xmlns:a16="http://schemas.microsoft.com/office/drawing/2014/main" id="{8994F9CC-6BA8-44B4-9A3A-56010E6246AC}"/>
              </a:ext>
            </a:extLst>
          </p:cNvPr>
          <p:cNvSpPr>
            <a:spLocks noChangeArrowheads="1"/>
          </p:cNvSpPr>
          <p:nvPr/>
        </p:nvSpPr>
        <p:spPr bwMode="auto">
          <a:xfrm>
            <a:off x="0" y="6324600"/>
            <a:ext cx="12192000" cy="536575"/>
          </a:xfrm>
          <a:prstGeom prst="rect">
            <a:avLst/>
          </a:prstGeom>
          <a:solidFill>
            <a:srgbClr val="0C0C0C">
              <a:alpha val="79999"/>
            </a:srgbClr>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Segoe UI" panose="020B0502040204020203" pitchFamily="34" charset="0"/>
              <a:cs typeface="Segoe UI" panose="020B0502040204020203" pitchFamily="34" charset="0"/>
              <a:sym typeface="宋体" panose="02010600030101010101" pitchFamily="2" charset="-122"/>
            </a:endParaRPr>
          </a:p>
        </p:txBody>
      </p:sp>
      <p:sp>
        <p:nvSpPr>
          <p:cNvPr id="27" name="文本框 10">
            <a:extLst>
              <a:ext uri="{FF2B5EF4-FFF2-40B4-BE49-F238E27FC236}">
                <a16:creationId xmlns:a16="http://schemas.microsoft.com/office/drawing/2014/main" id="{5288B66C-9FC9-45F6-8078-114C15069AE1}"/>
              </a:ext>
            </a:extLst>
          </p:cNvPr>
          <p:cNvSpPr>
            <a:spLocks noChangeArrowheads="1"/>
          </p:cNvSpPr>
          <p:nvPr/>
        </p:nvSpPr>
        <p:spPr bwMode="auto">
          <a:xfrm>
            <a:off x="1442243" y="3597624"/>
            <a:ext cx="220503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4000">
                <a:solidFill>
                  <a:srgbClr val="FFC000"/>
                </a:solidFill>
                <a:latin typeface="Segoe UI" panose="020B0502040204020203" pitchFamily="34" charset="0"/>
                <a:cs typeface="Segoe UI" panose="020B0502040204020203" pitchFamily="34" charset="0"/>
                <a:sym typeface="Arial" panose="020B0604020202020204" pitchFamily="34" charset="0"/>
              </a:rPr>
              <a:t>. , ! ?:;’</a:t>
            </a:r>
          </a:p>
        </p:txBody>
      </p:sp>
      <p:sp>
        <p:nvSpPr>
          <p:cNvPr id="28" name="文本框 10">
            <a:extLst>
              <a:ext uri="{FF2B5EF4-FFF2-40B4-BE49-F238E27FC236}">
                <a16:creationId xmlns:a16="http://schemas.microsoft.com/office/drawing/2014/main" id="{E2F9D091-2478-4B89-9D88-0C1235D4305C}"/>
              </a:ext>
            </a:extLst>
          </p:cNvPr>
          <p:cNvSpPr>
            <a:spLocks noChangeArrowheads="1"/>
          </p:cNvSpPr>
          <p:nvPr/>
        </p:nvSpPr>
        <p:spPr bwMode="auto">
          <a:xfrm>
            <a:off x="2711450" y="2446477"/>
            <a:ext cx="220503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4000">
                <a:solidFill>
                  <a:srgbClr val="FFC000"/>
                </a:solidFill>
                <a:latin typeface="Segoe UI" panose="020B0502040204020203" pitchFamily="34" charset="0"/>
                <a:cs typeface="Segoe UI" panose="020B0502040204020203" pitchFamily="34" charset="0"/>
                <a:sym typeface="Arial" panose="020B0604020202020204" pitchFamily="34" charset="0"/>
              </a:rPr>
              <a:t>CAPS</a:t>
            </a:r>
          </a:p>
        </p:txBody>
      </p:sp>
      <p:sp>
        <p:nvSpPr>
          <p:cNvPr id="14" name="矩形 15">
            <a:extLst>
              <a:ext uri="{FF2B5EF4-FFF2-40B4-BE49-F238E27FC236}">
                <a16:creationId xmlns:a16="http://schemas.microsoft.com/office/drawing/2014/main" id="{75C75AC7-E3D3-493F-8051-0BA40B6AEA19}"/>
              </a:ext>
            </a:extLst>
          </p:cNvPr>
          <p:cNvSpPr>
            <a:spLocks noChangeArrowheads="1"/>
          </p:cNvSpPr>
          <p:nvPr/>
        </p:nvSpPr>
        <p:spPr bwMode="auto">
          <a:xfrm>
            <a:off x="8349919" y="1458973"/>
            <a:ext cx="3761056" cy="660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ts val="2300"/>
              </a:lnSpc>
              <a:spcBef>
                <a:spcPct val="0"/>
              </a:spcBef>
              <a:buNone/>
            </a:pPr>
            <a:r>
              <a:rPr lang="en-US" altLang="zh-CN" sz="1800" dirty="0">
                <a:solidFill>
                  <a:srgbClr val="262626"/>
                </a:solidFill>
                <a:latin typeface="Segoe UI" panose="020B0502040204020203" pitchFamily="34" charset="0"/>
                <a:cs typeface="Segoe UI" panose="020B0502040204020203" pitchFamily="34" charset="0"/>
                <a:sym typeface="Open Sans" pitchFamily="34" charset="0"/>
              </a:rPr>
              <a:t>- Number of sentences</a:t>
            </a:r>
          </a:p>
          <a:p>
            <a:pPr eaLnBrk="1" hangingPunct="1">
              <a:lnSpc>
                <a:spcPts val="2300"/>
              </a:lnSpc>
              <a:spcBef>
                <a:spcPct val="0"/>
              </a:spcBef>
              <a:buNone/>
            </a:pPr>
            <a:r>
              <a:rPr lang="en-US" altLang="zh-CN" sz="1800" dirty="0">
                <a:solidFill>
                  <a:srgbClr val="262626"/>
                </a:solidFill>
                <a:latin typeface="Segoe UI" panose="020B0502040204020203" pitchFamily="34" charset="0"/>
                <a:cs typeface="Segoe UI" panose="020B0502040204020203" pitchFamily="34" charset="0"/>
                <a:sym typeface="Open Sans" pitchFamily="34" charset="0"/>
              </a:rPr>
              <a:t>- Flesch–Kincaid grade level score</a:t>
            </a:r>
            <a:endParaRPr lang="zh-CN" altLang="en-US" sz="1800" dirty="0">
              <a:solidFill>
                <a:srgbClr val="262626"/>
              </a:solidFill>
              <a:latin typeface="Segoe UI" panose="020B0502040204020203" pitchFamily="34" charset="0"/>
              <a:cs typeface="Segoe UI" panose="020B0502040204020203" pitchFamily="34" charset="0"/>
              <a:sym typeface="Open Sans" pitchFamily="34" charset="0"/>
            </a:endParaRPr>
          </a:p>
        </p:txBody>
      </p:sp>
      <p:sp>
        <p:nvSpPr>
          <p:cNvPr id="15" name="文本框 16">
            <a:extLst>
              <a:ext uri="{FF2B5EF4-FFF2-40B4-BE49-F238E27FC236}">
                <a16:creationId xmlns:a16="http://schemas.microsoft.com/office/drawing/2014/main" id="{5BF6DA33-1372-4FF5-8D2E-EFCD3A74995D}"/>
              </a:ext>
            </a:extLst>
          </p:cNvPr>
          <p:cNvSpPr>
            <a:spLocks noChangeArrowheads="1"/>
          </p:cNvSpPr>
          <p:nvPr/>
        </p:nvSpPr>
        <p:spPr bwMode="auto">
          <a:xfrm>
            <a:off x="6134626" y="1520704"/>
            <a:ext cx="19042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r" eaLnBrk="1" hangingPunct="1">
              <a:lnSpc>
                <a:spcPct val="100000"/>
              </a:lnSpc>
              <a:spcBef>
                <a:spcPct val="0"/>
              </a:spcBef>
              <a:buFont typeface="Arial" panose="020B0604020202020204" pitchFamily="34" charset="0"/>
              <a:buNone/>
            </a:pPr>
            <a:r>
              <a:rPr lang="en-US" altLang="zh-CN" sz="2400" dirty="0">
                <a:solidFill>
                  <a:srgbClr val="3F3F3F"/>
                </a:solidFill>
                <a:latin typeface="Segoe UI" panose="020B0502040204020203" pitchFamily="34" charset="0"/>
                <a:cs typeface="Segoe UI" panose="020B0502040204020203" pitchFamily="34" charset="0"/>
                <a:sym typeface="Arial" panose="020B0604020202020204" pitchFamily="34" charset="0"/>
              </a:rPr>
              <a:t>Readability</a:t>
            </a:r>
          </a:p>
        </p:txBody>
      </p:sp>
      <p:sp>
        <p:nvSpPr>
          <p:cNvPr id="16" name="直接连接符 18">
            <a:extLst>
              <a:ext uri="{FF2B5EF4-FFF2-40B4-BE49-F238E27FC236}">
                <a16:creationId xmlns:a16="http://schemas.microsoft.com/office/drawing/2014/main" id="{2F6267BE-587E-40B3-880C-78F192716934}"/>
              </a:ext>
            </a:extLst>
          </p:cNvPr>
          <p:cNvSpPr>
            <a:spLocks noChangeShapeType="1"/>
          </p:cNvSpPr>
          <p:nvPr/>
        </p:nvSpPr>
        <p:spPr bwMode="auto">
          <a:xfrm>
            <a:off x="8311956" y="1536579"/>
            <a:ext cx="1588" cy="534988"/>
          </a:xfrm>
          <a:prstGeom prst="line">
            <a:avLst/>
          </a:prstGeom>
          <a:noFill/>
          <a:ln w="28575">
            <a:solidFill>
              <a:srgbClr val="595959">
                <a:alpha val="79999"/>
              </a:srgbClr>
            </a:solidFill>
            <a:bevel/>
            <a:headEnd/>
            <a:tailEnd/>
          </a:ln>
          <a:extLst>
            <a:ext uri="{909E8E84-426E-40DD-AFC4-6F175D3DCCD1}">
              <a14:hiddenFill xmlns:a14="http://schemas.microsoft.com/office/drawing/2010/main">
                <a:noFill/>
              </a14:hiddenFill>
            </a:ext>
          </a:extLst>
        </p:spPr>
        <p:txBody>
          <a:bodyPr/>
          <a:lstStyle/>
          <a:p>
            <a:endParaRPr lang="en-US">
              <a:latin typeface="Segoe UI" panose="020B0502040204020203" pitchFamily="34" charset="0"/>
              <a:cs typeface="Segoe UI" panose="020B0502040204020203" pitchFamily="34" charset="0"/>
            </a:endParaRPr>
          </a:p>
        </p:txBody>
      </p:sp>
      <p:sp>
        <p:nvSpPr>
          <p:cNvPr id="17" name="矩形 21">
            <a:extLst>
              <a:ext uri="{FF2B5EF4-FFF2-40B4-BE49-F238E27FC236}">
                <a16:creationId xmlns:a16="http://schemas.microsoft.com/office/drawing/2014/main" id="{6E567953-9643-4630-BC67-45A797338032}"/>
              </a:ext>
            </a:extLst>
          </p:cNvPr>
          <p:cNvSpPr>
            <a:spLocks noChangeArrowheads="1"/>
          </p:cNvSpPr>
          <p:nvPr/>
        </p:nvSpPr>
        <p:spPr bwMode="auto">
          <a:xfrm>
            <a:off x="8349919" y="2507985"/>
            <a:ext cx="3359150" cy="660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ts val="2300"/>
              </a:lnSpc>
              <a:spcBef>
                <a:spcPct val="0"/>
              </a:spcBef>
              <a:buNone/>
            </a:pPr>
            <a:r>
              <a:rPr lang="en-US" altLang="zh-CN" sz="1800" dirty="0">
                <a:solidFill>
                  <a:srgbClr val="262626"/>
                </a:solidFill>
                <a:latin typeface="Segoe UI" panose="020B0502040204020203" pitchFamily="34" charset="0"/>
                <a:cs typeface="Segoe UI" panose="020B0502040204020203" pitchFamily="34" charset="0"/>
                <a:sym typeface="Open Sans" pitchFamily="34" charset="0"/>
              </a:rPr>
              <a:t>- Number of Emojis</a:t>
            </a:r>
          </a:p>
          <a:p>
            <a:pPr eaLnBrk="1" hangingPunct="1">
              <a:lnSpc>
                <a:spcPts val="2300"/>
              </a:lnSpc>
              <a:spcBef>
                <a:spcPct val="0"/>
              </a:spcBef>
              <a:buNone/>
            </a:pPr>
            <a:r>
              <a:rPr lang="en-US" altLang="zh-CN" sz="1800" dirty="0">
                <a:solidFill>
                  <a:srgbClr val="262626"/>
                </a:solidFill>
                <a:latin typeface="Segoe UI" panose="020B0502040204020203" pitchFamily="34" charset="0"/>
                <a:cs typeface="Segoe UI" panose="020B0502040204020203" pitchFamily="34" charset="0"/>
                <a:sym typeface="Open Sans" pitchFamily="34" charset="0"/>
              </a:rPr>
              <a:t>- Count of punctuation marks</a:t>
            </a:r>
          </a:p>
        </p:txBody>
      </p:sp>
      <p:sp>
        <p:nvSpPr>
          <p:cNvPr id="18" name="文本框 22">
            <a:extLst>
              <a:ext uri="{FF2B5EF4-FFF2-40B4-BE49-F238E27FC236}">
                <a16:creationId xmlns:a16="http://schemas.microsoft.com/office/drawing/2014/main" id="{90A26850-813C-49DA-9292-689EF7BCE59B}"/>
              </a:ext>
            </a:extLst>
          </p:cNvPr>
          <p:cNvSpPr>
            <a:spLocks noChangeArrowheads="1"/>
          </p:cNvSpPr>
          <p:nvPr/>
        </p:nvSpPr>
        <p:spPr bwMode="auto">
          <a:xfrm>
            <a:off x="6193040" y="3734245"/>
            <a:ext cx="18407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r" eaLnBrk="1" hangingPunct="1">
              <a:lnSpc>
                <a:spcPct val="100000"/>
              </a:lnSpc>
              <a:spcBef>
                <a:spcPct val="0"/>
              </a:spcBef>
              <a:buFont typeface="Arial" panose="020B0604020202020204" pitchFamily="34" charset="0"/>
              <a:buNone/>
            </a:pPr>
            <a:r>
              <a:rPr lang="en-US" altLang="zh-CN" sz="2400" dirty="0">
                <a:solidFill>
                  <a:srgbClr val="3F3F3F"/>
                </a:solidFill>
                <a:latin typeface="Segoe UI" panose="020B0502040204020203" pitchFamily="34" charset="0"/>
                <a:cs typeface="Segoe UI" panose="020B0502040204020203" pitchFamily="34" charset="0"/>
                <a:sym typeface="Arial" panose="020B0604020202020204" pitchFamily="34" charset="0"/>
              </a:rPr>
              <a:t>Complexity</a:t>
            </a:r>
          </a:p>
        </p:txBody>
      </p:sp>
      <p:sp>
        <p:nvSpPr>
          <p:cNvPr id="19" name="直接连接符 23">
            <a:extLst>
              <a:ext uri="{FF2B5EF4-FFF2-40B4-BE49-F238E27FC236}">
                <a16:creationId xmlns:a16="http://schemas.microsoft.com/office/drawing/2014/main" id="{603FE49A-B631-40C9-906A-7A962AD336DF}"/>
              </a:ext>
            </a:extLst>
          </p:cNvPr>
          <p:cNvSpPr>
            <a:spLocks noChangeShapeType="1"/>
          </p:cNvSpPr>
          <p:nvPr/>
        </p:nvSpPr>
        <p:spPr bwMode="auto">
          <a:xfrm>
            <a:off x="8311956" y="2579567"/>
            <a:ext cx="1588" cy="536575"/>
          </a:xfrm>
          <a:prstGeom prst="line">
            <a:avLst/>
          </a:prstGeom>
          <a:noFill/>
          <a:ln w="28575">
            <a:solidFill>
              <a:srgbClr val="595959">
                <a:alpha val="79999"/>
              </a:srgbClr>
            </a:solidFill>
            <a:bevel/>
            <a:headEnd/>
            <a:tailEnd/>
          </a:ln>
          <a:extLst>
            <a:ext uri="{909E8E84-426E-40DD-AFC4-6F175D3DCCD1}">
              <a14:hiddenFill xmlns:a14="http://schemas.microsoft.com/office/drawing/2010/main">
                <a:noFill/>
              </a14:hiddenFill>
            </a:ext>
          </a:extLst>
        </p:spPr>
        <p:txBody>
          <a:bodyPr/>
          <a:lstStyle/>
          <a:p>
            <a:endParaRPr lang="en-US">
              <a:latin typeface="Segoe UI" panose="020B0502040204020203" pitchFamily="34" charset="0"/>
              <a:cs typeface="Segoe UI" panose="020B0502040204020203" pitchFamily="34" charset="0"/>
            </a:endParaRPr>
          </a:p>
        </p:txBody>
      </p:sp>
      <p:sp>
        <p:nvSpPr>
          <p:cNvPr id="20" name="矩形 25">
            <a:extLst>
              <a:ext uri="{FF2B5EF4-FFF2-40B4-BE49-F238E27FC236}">
                <a16:creationId xmlns:a16="http://schemas.microsoft.com/office/drawing/2014/main" id="{4C34B7FE-EFD8-4A92-92E4-4C225F4BDF87}"/>
              </a:ext>
            </a:extLst>
          </p:cNvPr>
          <p:cNvSpPr>
            <a:spLocks noChangeArrowheads="1"/>
          </p:cNvSpPr>
          <p:nvPr/>
        </p:nvSpPr>
        <p:spPr bwMode="auto">
          <a:xfrm>
            <a:off x="8349919" y="3681133"/>
            <a:ext cx="3906578" cy="660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ts val="2300"/>
              </a:lnSpc>
              <a:spcBef>
                <a:spcPct val="0"/>
              </a:spcBef>
              <a:buNone/>
            </a:pPr>
            <a:r>
              <a:rPr lang="en-US" altLang="zh-CN" sz="1800" dirty="0">
                <a:solidFill>
                  <a:srgbClr val="262626"/>
                </a:solidFill>
                <a:latin typeface="Segoe UI" panose="020B0502040204020203" pitchFamily="34" charset="0"/>
                <a:cs typeface="Segoe UI" panose="020B0502040204020203" pitchFamily="34" charset="0"/>
                <a:sym typeface="Open Sans" pitchFamily="34" charset="0"/>
              </a:rPr>
              <a:t>- Count (stop words, capital letters)</a:t>
            </a:r>
          </a:p>
          <a:p>
            <a:pPr eaLnBrk="1" hangingPunct="1">
              <a:lnSpc>
                <a:spcPts val="2300"/>
              </a:lnSpc>
              <a:spcBef>
                <a:spcPct val="0"/>
              </a:spcBef>
              <a:buNone/>
            </a:pPr>
            <a:r>
              <a:rPr lang="en-US" altLang="zh-CN" sz="1800" dirty="0">
                <a:solidFill>
                  <a:srgbClr val="262626"/>
                </a:solidFill>
                <a:latin typeface="Segoe UI" panose="020B0502040204020203" pitchFamily="34" charset="0"/>
                <a:cs typeface="Segoe UI" panose="020B0502040204020203" pitchFamily="34" charset="0"/>
                <a:sym typeface="Open Sans" pitchFamily="34" charset="0"/>
              </a:rPr>
              <a:t>- Character length of reviews</a:t>
            </a:r>
          </a:p>
        </p:txBody>
      </p:sp>
      <p:sp>
        <p:nvSpPr>
          <p:cNvPr id="21" name="文本框 26">
            <a:extLst>
              <a:ext uri="{FF2B5EF4-FFF2-40B4-BE49-F238E27FC236}">
                <a16:creationId xmlns:a16="http://schemas.microsoft.com/office/drawing/2014/main" id="{45AC6226-24E7-425D-ACA7-7AB4704A4D62}"/>
              </a:ext>
            </a:extLst>
          </p:cNvPr>
          <p:cNvSpPr>
            <a:spLocks noChangeArrowheads="1"/>
          </p:cNvSpPr>
          <p:nvPr/>
        </p:nvSpPr>
        <p:spPr bwMode="auto">
          <a:xfrm>
            <a:off x="6134626" y="2575044"/>
            <a:ext cx="19042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r" eaLnBrk="1" hangingPunct="1">
              <a:lnSpc>
                <a:spcPct val="100000"/>
              </a:lnSpc>
              <a:spcBef>
                <a:spcPct val="0"/>
              </a:spcBef>
              <a:buFont typeface="Arial" panose="020B0604020202020204" pitchFamily="34" charset="0"/>
              <a:buNone/>
            </a:pPr>
            <a:r>
              <a:rPr lang="en-US" altLang="zh-CN" sz="2400" dirty="0">
                <a:solidFill>
                  <a:srgbClr val="3F3F3F"/>
                </a:solidFill>
                <a:latin typeface="Segoe UI" panose="020B0502040204020203" pitchFamily="34" charset="0"/>
                <a:cs typeface="Segoe UI" panose="020B0502040204020203" pitchFamily="34" charset="0"/>
                <a:sym typeface="Arial" panose="020B0604020202020204" pitchFamily="34" charset="0"/>
              </a:rPr>
              <a:t>Punctuation  </a:t>
            </a:r>
          </a:p>
        </p:txBody>
      </p:sp>
      <p:sp>
        <p:nvSpPr>
          <p:cNvPr id="22" name="直接连接符 27">
            <a:extLst>
              <a:ext uri="{FF2B5EF4-FFF2-40B4-BE49-F238E27FC236}">
                <a16:creationId xmlns:a16="http://schemas.microsoft.com/office/drawing/2014/main" id="{C3B7C202-CD83-4286-A2E5-5B6320050C00}"/>
              </a:ext>
            </a:extLst>
          </p:cNvPr>
          <p:cNvSpPr>
            <a:spLocks noChangeShapeType="1"/>
          </p:cNvSpPr>
          <p:nvPr/>
        </p:nvSpPr>
        <p:spPr bwMode="auto">
          <a:xfrm>
            <a:off x="8311956" y="3740029"/>
            <a:ext cx="1588" cy="534988"/>
          </a:xfrm>
          <a:prstGeom prst="line">
            <a:avLst/>
          </a:prstGeom>
          <a:noFill/>
          <a:ln w="28575">
            <a:solidFill>
              <a:srgbClr val="595959">
                <a:alpha val="79999"/>
              </a:srgbClr>
            </a:solidFill>
            <a:bevel/>
            <a:headEnd/>
            <a:tailEnd/>
          </a:ln>
          <a:extLst>
            <a:ext uri="{909E8E84-426E-40DD-AFC4-6F175D3DCCD1}">
              <a14:hiddenFill xmlns:a14="http://schemas.microsoft.com/office/drawing/2010/main">
                <a:noFill/>
              </a14:hiddenFill>
            </a:ext>
          </a:extLst>
        </p:spPr>
        <p:txBody>
          <a:bodyPr/>
          <a:lstStyle/>
          <a:p>
            <a:endParaRPr lang="en-US">
              <a:latin typeface="Segoe UI" panose="020B0502040204020203" pitchFamily="34" charset="0"/>
              <a:cs typeface="Segoe UI" panose="020B0502040204020203" pitchFamily="34" charset="0"/>
            </a:endParaRPr>
          </a:p>
        </p:txBody>
      </p:sp>
      <p:sp>
        <p:nvSpPr>
          <p:cNvPr id="23" name="矩形 29">
            <a:extLst>
              <a:ext uri="{FF2B5EF4-FFF2-40B4-BE49-F238E27FC236}">
                <a16:creationId xmlns:a16="http://schemas.microsoft.com/office/drawing/2014/main" id="{2B7E56B9-C4E5-4A98-B8E3-7CA6DD2AF000}"/>
              </a:ext>
            </a:extLst>
          </p:cNvPr>
          <p:cNvSpPr>
            <a:spLocks noChangeArrowheads="1"/>
          </p:cNvSpPr>
          <p:nvPr/>
        </p:nvSpPr>
        <p:spPr bwMode="auto">
          <a:xfrm>
            <a:off x="8349919" y="4767142"/>
            <a:ext cx="3757880" cy="660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ts val="2300"/>
              </a:lnSpc>
              <a:spcBef>
                <a:spcPct val="0"/>
              </a:spcBef>
              <a:buFont typeface="Arial" panose="020B0604020202020204" pitchFamily="34" charset="0"/>
              <a:buNone/>
            </a:pPr>
            <a:r>
              <a:rPr lang="en-US" altLang="zh-CN" sz="1800" dirty="0">
                <a:solidFill>
                  <a:srgbClr val="262626"/>
                </a:solidFill>
                <a:latin typeface="Segoe UI" panose="020B0502040204020203" pitchFamily="34" charset="0"/>
                <a:cs typeface="Segoe UI" panose="020B0502040204020203" pitchFamily="34" charset="0"/>
                <a:sym typeface="Open Sans" pitchFamily="34" charset="0"/>
              </a:rPr>
              <a:t>- Count of 100 most common </a:t>
            </a:r>
            <a:br>
              <a:rPr lang="en-US" altLang="zh-CN" sz="1800" dirty="0">
                <a:solidFill>
                  <a:srgbClr val="262626"/>
                </a:solidFill>
                <a:latin typeface="Segoe UI" panose="020B0502040204020203" pitchFamily="34" charset="0"/>
                <a:cs typeface="Segoe UI" panose="020B0502040204020203" pitchFamily="34" charset="0"/>
                <a:sym typeface="Open Sans" pitchFamily="34" charset="0"/>
              </a:rPr>
            </a:br>
            <a:r>
              <a:rPr lang="en-US" altLang="zh-CN" sz="1800" dirty="0">
                <a:solidFill>
                  <a:srgbClr val="262626"/>
                </a:solidFill>
                <a:latin typeface="Segoe UI" panose="020B0502040204020203" pitchFamily="34" charset="0"/>
                <a:cs typeface="Segoe UI" panose="020B0502040204020203" pitchFamily="34" charset="0"/>
                <a:sym typeface="Open Sans" pitchFamily="34" charset="0"/>
              </a:rPr>
              <a:t>   words in beauty reviews</a:t>
            </a:r>
            <a:endParaRPr lang="zh-CN" altLang="en-US" sz="1800" dirty="0">
              <a:solidFill>
                <a:srgbClr val="262626"/>
              </a:solidFill>
              <a:latin typeface="Segoe UI" panose="020B0502040204020203" pitchFamily="34" charset="0"/>
              <a:cs typeface="Segoe UI" panose="020B0502040204020203" pitchFamily="34" charset="0"/>
              <a:sym typeface="Open Sans" pitchFamily="34" charset="0"/>
            </a:endParaRPr>
          </a:p>
        </p:txBody>
      </p:sp>
      <p:sp>
        <p:nvSpPr>
          <p:cNvPr id="24" name="文本框 30">
            <a:extLst>
              <a:ext uri="{FF2B5EF4-FFF2-40B4-BE49-F238E27FC236}">
                <a16:creationId xmlns:a16="http://schemas.microsoft.com/office/drawing/2014/main" id="{CDE0D216-EDCE-4202-9246-8B79ECEDC9A4}"/>
              </a:ext>
            </a:extLst>
          </p:cNvPr>
          <p:cNvSpPr>
            <a:spLocks noChangeArrowheads="1"/>
          </p:cNvSpPr>
          <p:nvPr/>
        </p:nvSpPr>
        <p:spPr bwMode="auto">
          <a:xfrm>
            <a:off x="5810775" y="4757766"/>
            <a:ext cx="22280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r" eaLnBrk="1" hangingPunct="1">
              <a:lnSpc>
                <a:spcPct val="100000"/>
              </a:lnSpc>
              <a:spcBef>
                <a:spcPct val="0"/>
              </a:spcBef>
              <a:buFont typeface="Arial" panose="020B0604020202020204" pitchFamily="34" charset="0"/>
              <a:buNone/>
            </a:pPr>
            <a:r>
              <a:rPr lang="en-US" altLang="zh-CN" sz="2400" b="1" dirty="0">
                <a:solidFill>
                  <a:srgbClr val="FFC000"/>
                </a:solidFill>
                <a:latin typeface="Segoe UI" panose="020B0502040204020203" pitchFamily="34" charset="0"/>
                <a:cs typeface="Segoe UI" panose="020B0502040204020203" pitchFamily="34" charset="0"/>
                <a:sym typeface="Arial" panose="020B0604020202020204" pitchFamily="34" charset="0"/>
              </a:rPr>
              <a:t>Bag of Words</a:t>
            </a:r>
            <a:endParaRPr lang="zh-CN" altLang="en-US" sz="2400" b="1" dirty="0">
              <a:solidFill>
                <a:srgbClr val="3F3F3F"/>
              </a:solidFill>
              <a:latin typeface="Segoe UI" panose="020B0502040204020203" pitchFamily="34" charset="0"/>
              <a:cs typeface="Segoe UI" panose="020B0502040204020203" pitchFamily="34" charset="0"/>
              <a:sym typeface="Arial" panose="020B0604020202020204" pitchFamily="34" charset="0"/>
            </a:endParaRPr>
          </a:p>
        </p:txBody>
      </p:sp>
      <p:sp>
        <p:nvSpPr>
          <p:cNvPr id="25" name="直接连接符 31">
            <a:extLst>
              <a:ext uri="{FF2B5EF4-FFF2-40B4-BE49-F238E27FC236}">
                <a16:creationId xmlns:a16="http://schemas.microsoft.com/office/drawing/2014/main" id="{78FDC065-DFEE-491D-A640-52A70099EB5F}"/>
              </a:ext>
            </a:extLst>
          </p:cNvPr>
          <p:cNvSpPr>
            <a:spLocks noChangeShapeType="1"/>
          </p:cNvSpPr>
          <p:nvPr/>
        </p:nvSpPr>
        <p:spPr bwMode="auto">
          <a:xfrm>
            <a:off x="8311956" y="4768729"/>
            <a:ext cx="1588" cy="534988"/>
          </a:xfrm>
          <a:prstGeom prst="line">
            <a:avLst/>
          </a:prstGeom>
          <a:noFill/>
          <a:ln w="28575">
            <a:solidFill>
              <a:srgbClr val="595959">
                <a:alpha val="79999"/>
              </a:srgbClr>
            </a:solidFill>
            <a:bevel/>
            <a:headEnd/>
            <a:tailEnd/>
          </a:ln>
          <a:extLst>
            <a:ext uri="{909E8E84-426E-40DD-AFC4-6F175D3DCCD1}">
              <a14:hiddenFill xmlns:a14="http://schemas.microsoft.com/office/drawing/2010/main">
                <a:noFill/>
              </a14:hiddenFill>
            </a:ext>
          </a:extLst>
        </p:spPr>
        <p:txBody>
          <a:bodyPr/>
          <a:lstStyle/>
          <a:p>
            <a:endParaRPr lang="en-US">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05994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矩形 1">
            <a:extLst>
              <a:ext uri="{FF2B5EF4-FFF2-40B4-BE49-F238E27FC236}">
                <a16:creationId xmlns:a16="http://schemas.microsoft.com/office/drawing/2014/main" id="{04F59610-F65D-4D10-BC28-581BD79A1499}"/>
              </a:ext>
            </a:extLst>
          </p:cNvPr>
          <p:cNvSpPr>
            <a:spLocks noChangeArrowheads="1"/>
          </p:cNvSpPr>
          <p:nvPr/>
        </p:nvSpPr>
        <p:spPr bwMode="auto">
          <a:xfrm>
            <a:off x="0" y="6324600"/>
            <a:ext cx="12192000" cy="536575"/>
          </a:xfrm>
          <a:prstGeom prst="rect">
            <a:avLst/>
          </a:prstGeom>
          <a:solidFill>
            <a:srgbClr val="0C0C0C">
              <a:alpha val="79999"/>
            </a:srgbClr>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Segoe UI" panose="020B0502040204020203" pitchFamily="34" charset="0"/>
              <a:cs typeface="Segoe UI" panose="020B0502040204020203" pitchFamily="34" charset="0"/>
              <a:sym typeface="宋体" panose="02010600030101010101" pitchFamily="2" charset="-122"/>
            </a:endParaRPr>
          </a:p>
        </p:txBody>
      </p:sp>
      <p:sp>
        <p:nvSpPr>
          <p:cNvPr id="54277" name="文本框 4">
            <a:extLst>
              <a:ext uri="{FF2B5EF4-FFF2-40B4-BE49-F238E27FC236}">
                <a16:creationId xmlns:a16="http://schemas.microsoft.com/office/drawing/2014/main" id="{06F8E254-6B71-4739-92A3-42C3305D6E42}"/>
              </a:ext>
            </a:extLst>
          </p:cNvPr>
          <p:cNvSpPr>
            <a:spLocks noChangeArrowheads="1"/>
          </p:cNvSpPr>
          <p:nvPr/>
        </p:nvSpPr>
        <p:spPr bwMode="auto">
          <a:xfrm>
            <a:off x="3397250" y="304800"/>
            <a:ext cx="53975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3600">
                <a:solidFill>
                  <a:srgbClr val="262626"/>
                </a:solidFill>
                <a:latin typeface="Segoe UI" panose="020B0502040204020203" pitchFamily="34" charset="0"/>
                <a:cs typeface="Segoe UI" panose="020B0502040204020203" pitchFamily="34" charset="0"/>
                <a:sym typeface="Fira Sans" pitchFamily="2" charset="0"/>
              </a:rPr>
              <a:t>Modeling Exploration</a:t>
            </a:r>
            <a:endParaRPr lang="zh-CN" altLang="en-US" sz="1800">
              <a:latin typeface="Segoe UI" panose="020B0502040204020203" pitchFamily="34" charset="0"/>
              <a:cs typeface="Segoe UI" panose="020B0502040204020203" pitchFamily="34" charset="0"/>
            </a:endParaRPr>
          </a:p>
        </p:txBody>
      </p:sp>
      <p:sp>
        <p:nvSpPr>
          <p:cNvPr id="54279" name="直接连接符 7">
            <a:extLst>
              <a:ext uri="{FF2B5EF4-FFF2-40B4-BE49-F238E27FC236}">
                <a16:creationId xmlns:a16="http://schemas.microsoft.com/office/drawing/2014/main" id="{6E658A25-C5F6-4CD0-B1DD-F2077CF33862}"/>
              </a:ext>
            </a:extLst>
          </p:cNvPr>
          <p:cNvSpPr>
            <a:spLocks noChangeShapeType="1"/>
          </p:cNvSpPr>
          <p:nvPr/>
        </p:nvSpPr>
        <p:spPr bwMode="auto">
          <a:xfrm>
            <a:off x="3933825" y="1162050"/>
            <a:ext cx="4527550" cy="0"/>
          </a:xfrm>
          <a:prstGeom prst="line">
            <a:avLst/>
          </a:prstGeom>
          <a:noFill/>
          <a:ln w="28575">
            <a:solidFill>
              <a:srgbClr val="595959">
                <a:alpha val="69019"/>
              </a:srgbClr>
            </a:solidFill>
            <a:bevel/>
            <a:headEnd/>
            <a:tailEnd/>
          </a:ln>
          <a:extLst>
            <a:ext uri="{909E8E84-426E-40DD-AFC4-6F175D3DCCD1}">
              <a14:hiddenFill xmlns:a14="http://schemas.microsoft.com/office/drawing/2010/main">
                <a:noFill/>
              </a14:hiddenFill>
            </a:ext>
          </a:extLst>
        </p:spPr>
        <p:txBody>
          <a:bodyPr/>
          <a:lstStyle/>
          <a:p>
            <a:endParaRPr lang="en-US">
              <a:latin typeface="Segoe UI" panose="020B0502040204020203" pitchFamily="34" charset="0"/>
              <a:cs typeface="Segoe UI" panose="020B0502040204020203" pitchFamily="34" charset="0"/>
            </a:endParaRPr>
          </a:p>
        </p:txBody>
      </p:sp>
      <p:sp>
        <p:nvSpPr>
          <p:cNvPr id="54280" name="圆角矩形 8">
            <a:extLst>
              <a:ext uri="{FF2B5EF4-FFF2-40B4-BE49-F238E27FC236}">
                <a16:creationId xmlns:a16="http://schemas.microsoft.com/office/drawing/2014/main" id="{CBED5FD6-5393-4205-A79B-CCB08BD78989}"/>
              </a:ext>
            </a:extLst>
          </p:cNvPr>
          <p:cNvSpPr>
            <a:spLocks noChangeArrowheads="1"/>
          </p:cNvSpPr>
          <p:nvPr/>
        </p:nvSpPr>
        <p:spPr bwMode="auto">
          <a:xfrm>
            <a:off x="573088" y="1727200"/>
            <a:ext cx="2308225" cy="1766888"/>
          </a:xfrm>
          <a:prstGeom prst="roundRect">
            <a:avLst>
              <a:gd name="adj" fmla="val 13380"/>
            </a:avLst>
          </a:prstGeom>
          <a:solidFill>
            <a:srgbClr val="3F3F3F">
              <a:alpha val="79999"/>
            </a:srgbClr>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Segoe UI" panose="020B0502040204020203" pitchFamily="34" charset="0"/>
              <a:cs typeface="Segoe UI" panose="020B0502040204020203" pitchFamily="34" charset="0"/>
              <a:sym typeface="宋体" panose="02010600030101010101" pitchFamily="2" charset="-122"/>
            </a:endParaRPr>
          </a:p>
        </p:txBody>
      </p:sp>
      <p:sp>
        <p:nvSpPr>
          <p:cNvPr id="54281" name="圆角矩形 9">
            <a:extLst>
              <a:ext uri="{FF2B5EF4-FFF2-40B4-BE49-F238E27FC236}">
                <a16:creationId xmlns:a16="http://schemas.microsoft.com/office/drawing/2014/main" id="{84CA4161-EA10-497A-8426-281092DD8A2E}"/>
              </a:ext>
            </a:extLst>
          </p:cNvPr>
          <p:cNvSpPr>
            <a:spLocks noChangeArrowheads="1"/>
          </p:cNvSpPr>
          <p:nvPr/>
        </p:nvSpPr>
        <p:spPr bwMode="auto">
          <a:xfrm>
            <a:off x="3271838" y="1727200"/>
            <a:ext cx="2308225" cy="1766888"/>
          </a:xfrm>
          <a:prstGeom prst="roundRect">
            <a:avLst>
              <a:gd name="adj" fmla="val 13380"/>
            </a:avLst>
          </a:prstGeom>
          <a:solidFill>
            <a:srgbClr val="FFCD33"/>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Segoe UI" panose="020B0502040204020203" pitchFamily="34" charset="0"/>
              <a:cs typeface="Segoe UI" panose="020B0502040204020203" pitchFamily="34" charset="0"/>
              <a:sym typeface="宋体" panose="02010600030101010101" pitchFamily="2" charset="-122"/>
            </a:endParaRPr>
          </a:p>
        </p:txBody>
      </p:sp>
      <p:sp>
        <p:nvSpPr>
          <p:cNvPr id="54282" name="圆角矩形 10">
            <a:extLst>
              <a:ext uri="{FF2B5EF4-FFF2-40B4-BE49-F238E27FC236}">
                <a16:creationId xmlns:a16="http://schemas.microsoft.com/office/drawing/2014/main" id="{96E16E08-B55A-45D3-AC0D-32A4164907BF}"/>
              </a:ext>
            </a:extLst>
          </p:cNvPr>
          <p:cNvSpPr>
            <a:spLocks noChangeArrowheads="1"/>
          </p:cNvSpPr>
          <p:nvPr/>
        </p:nvSpPr>
        <p:spPr bwMode="auto">
          <a:xfrm>
            <a:off x="3271838" y="3792538"/>
            <a:ext cx="2308225" cy="1766887"/>
          </a:xfrm>
          <a:prstGeom prst="roundRect">
            <a:avLst>
              <a:gd name="adj" fmla="val 13380"/>
            </a:avLst>
          </a:prstGeom>
          <a:solidFill>
            <a:srgbClr val="3F3F3F">
              <a:alpha val="79999"/>
            </a:srgbClr>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4000">
              <a:solidFill>
                <a:srgbClr val="FFFFFF"/>
              </a:solidFill>
              <a:latin typeface="Segoe UI" panose="020B0502040204020203" pitchFamily="34" charset="0"/>
              <a:cs typeface="Segoe UI" panose="020B0502040204020203" pitchFamily="34" charset="0"/>
              <a:sym typeface="宋体" panose="02010600030101010101" pitchFamily="2" charset="-122"/>
            </a:endParaRPr>
          </a:p>
        </p:txBody>
      </p:sp>
      <p:sp>
        <p:nvSpPr>
          <p:cNvPr id="54283" name="圆角矩形 11">
            <a:extLst>
              <a:ext uri="{FF2B5EF4-FFF2-40B4-BE49-F238E27FC236}">
                <a16:creationId xmlns:a16="http://schemas.microsoft.com/office/drawing/2014/main" id="{C0403893-ECF1-44BE-BA8D-9AE74BA8F0D4}"/>
              </a:ext>
            </a:extLst>
          </p:cNvPr>
          <p:cNvSpPr>
            <a:spLocks noChangeArrowheads="1"/>
          </p:cNvSpPr>
          <p:nvPr/>
        </p:nvSpPr>
        <p:spPr bwMode="auto">
          <a:xfrm>
            <a:off x="573088" y="3792538"/>
            <a:ext cx="2308225" cy="1766887"/>
          </a:xfrm>
          <a:prstGeom prst="roundRect">
            <a:avLst>
              <a:gd name="adj" fmla="val 13380"/>
            </a:avLst>
          </a:prstGeom>
          <a:solidFill>
            <a:srgbClr val="FFC000">
              <a:alpha val="79999"/>
            </a:srgbClr>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Segoe UI" panose="020B0502040204020203" pitchFamily="34" charset="0"/>
              <a:cs typeface="Segoe UI" panose="020B0502040204020203" pitchFamily="34" charset="0"/>
              <a:sym typeface="宋体" panose="02010600030101010101" pitchFamily="2" charset="-122"/>
            </a:endParaRPr>
          </a:p>
        </p:txBody>
      </p:sp>
      <p:sp>
        <p:nvSpPr>
          <p:cNvPr id="54284" name="椭圆 13">
            <a:extLst>
              <a:ext uri="{FF2B5EF4-FFF2-40B4-BE49-F238E27FC236}">
                <a16:creationId xmlns:a16="http://schemas.microsoft.com/office/drawing/2014/main" id="{ED98882E-6DD8-4432-84B1-AC908D6C4389}"/>
              </a:ext>
            </a:extLst>
          </p:cNvPr>
          <p:cNvSpPr>
            <a:spLocks noChangeArrowheads="1"/>
          </p:cNvSpPr>
          <p:nvPr/>
        </p:nvSpPr>
        <p:spPr bwMode="auto">
          <a:xfrm>
            <a:off x="2235200" y="2833688"/>
            <a:ext cx="1682750" cy="1682750"/>
          </a:xfrm>
          <a:prstGeom prst="ellipse">
            <a:avLst/>
          </a:prstGeom>
          <a:solidFill>
            <a:schemeClr val="bg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Segoe UI" panose="020B0502040204020203" pitchFamily="34" charset="0"/>
              <a:cs typeface="Segoe UI" panose="020B0502040204020203" pitchFamily="34" charset="0"/>
              <a:sym typeface="宋体" panose="02010600030101010101" pitchFamily="2" charset="-122"/>
            </a:endParaRPr>
          </a:p>
        </p:txBody>
      </p:sp>
      <p:grpSp>
        <p:nvGrpSpPr>
          <p:cNvPr id="54285" name="组合 14">
            <a:extLst>
              <a:ext uri="{FF2B5EF4-FFF2-40B4-BE49-F238E27FC236}">
                <a16:creationId xmlns:a16="http://schemas.microsoft.com/office/drawing/2014/main" id="{C3E24B43-1DA9-467D-AAFE-6B2C084A7E4E}"/>
              </a:ext>
            </a:extLst>
          </p:cNvPr>
          <p:cNvGrpSpPr>
            <a:grpSpLocks/>
          </p:cNvGrpSpPr>
          <p:nvPr/>
        </p:nvGrpSpPr>
        <p:grpSpPr bwMode="auto">
          <a:xfrm>
            <a:off x="2752725" y="3121025"/>
            <a:ext cx="647700" cy="606425"/>
            <a:chOff x="0" y="0"/>
            <a:chExt cx="663575" cy="620712"/>
          </a:xfrm>
        </p:grpSpPr>
        <p:sp>
          <p:nvSpPr>
            <p:cNvPr id="54303" name="Freeform 5">
              <a:extLst>
                <a:ext uri="{FF2B5EF4-FFF2-40B4-BE49-F238E27FC236}">
                  <a16:creationId xmlns:a16="http://schemas.microsoft.com/office/drawing/2014/main" id="{14A21B8B-F762-4243-8683-A5422476B540}"/>
                </a:ext>
              </a:extLst>
            </p:cNvPr>
            <p:cNvSpPr>
              <a:spLocks noChangeArrowheads="1"/>
            </p:cNvSpPr>
            <p:nvPr/>
          </p:nvSpPr>
          <p:spPr bwMode="auto">
            <a:xfrm>
              <a:off x="412750" y="28575"/>
              <a:ext cx="163513" cy="222250"/>
            </a:xfrm>
            <a:custGeom>
              <a:avLst/>
              <a:gdLst>
                <a:gd name="T0" fmla="*/ 2147483646 w 123"/>
                <a:gd name="T1" fmla="*/ 2147483646 h 166"/>
                <a:gd name="T2" fmla="*/ 2147483646 w 123"/>
                <a:gd name="T3" fmla="*/ 2147483646 h 166"/>
                <a:gd name="T4" fmla="*/ 2147483646 w 123"/>
                <a:gd name="T5" fmla="*/ 2147483646 h 166"/>
                <a:gd name="T6" fmla="*/ 2147483646 w 123"/>
                <a:gd name="T7" fmla="*/ 2147483646 h 166"/>
                <a:gd name="T8" fmla="*/ 2147483646 w 123"/>
                <a:gd name="T9" fmla="*/ 2147483646 h 166"/>
                <a:gd name="T10" fmla="*/ 2147483646 w 123"/>
                <a:gd name="T11" fmla="*/ 2147483646 h 166"/>
                <a:gd name="T12" fmla="*/ 2147483646 w 123"/>
                <a:gd name="T13" fmla="*/ 2147483646 h 166"/>
                <a:gd name="T14" fmla="*/ 2147483646 w 123"/>
                <a:gd name="T15" fmla="*/ 2147483646 h 166"/>
                <a:gd name="T16" fmla="*/ 2147483646 w 123"/>
                <a:gd name="T17" fmla="*/ 2147483646 h 166"/>
                <a:gd name="T18" fmla="*/ 2147483646 w 123"/>
                <a:gd name="T19" fmla="*/ 2147483646 h 1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3"/>
                <a:gd name="T31" fmla="*/ 0 h 166"/>
                <a:gd name="T32" fmla="*/ 123 w 123"/>
                <a:gd name="T33" fmla="*/ 166 h 16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3" h="166">
                  <a:moveTo>
                    <a:pt x="73" y="2"/>
                  </a:moveTo>
                  <a:cubicBezTo>
                    <a:pt x="4" y="29"/>
                    <a:pt x="4" y="29"/>
                    <a:pt x="4" y="29"/>
                  </a:cubicBezTo>
                  <a:cubicBezTo>
                    <a:pt x="1" y="30"/>
                    <a:pt x="0" y="33"/>
                    <a:pt x="1" y="35"/>
                  </a:cubicBezTo>
                  <a:cubicBezTo>
                    <a:pt x="7" y="56"/>
                    <a:pt x="29" y="140"/>
                    <a:pt x="34" y="161"/>
                  </a:cubicBezTo>
                  <a:cubicBezTo>
                    <a:pt x="35" y="164"/>
                    <a:pt x="37" y="166"/>
                    <a:pt x="40" y="165"/>
                  </a:cubicBezTo>
                  <a:cubicBezTo>
                    <a:pt x="115" y="149"/>
                    <a:pt x="115" y="149"/>
                    <a:pt x="115" y="149"/>
                  </a:cubicBezTo>
                  <a:cubicBezTo>
                    <a:pt x="121" y="148"/>
                    <a:pt x="123" y="142"/>
                    <a:pt x="120" y="137"/>
                  </a:cubicBezTo>
                  <a:cubicBezTo>
                    <a:pt x="108" y="119"/>
                    <a:pt x="99" y="97"/>
                    <a:pt x="93" y="75"/>
                  </a:cubicBezTo>
                  <a:cubicBezTo>
                    <a:pt x="85" y="50"/>
                    <a:pt x="84" y="24"/>
                    <a:pt x="84" y="10"/>
                  </a:cubicBezTo>
                  <a:cubicBezTo>
                    <a:pt x="85" y="4"/>
                    <a:pt x="79" y="0"/>
                    <a:pt x="73" y="2"/>
                  </a:cubicBezTo>
                  <a:close/>
                </a:path>
              </a:pathLst>
            </a:custGeom>
            <a:solidFill>
              <a:srgbClr val="000000"/>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atin typeface="Segoe UI" panose="020B0502040204020203" pitchFamily="34" charset="0"/>
                <a:cs typeface="Segoe UI" panose="020B0502040204020203" pitchFamily="34" charset="0"/>
              </a:endParaRPr>
            </a:p>
          </p:txBody>
        </p:sp>
        <p:sp>
          <p:nvSpPr>
            <p:cNvPr id="54304" name="Freeform 6">
              <a:extLst>
                <a:ext uri="{FF2B5EF4-FFF2-40B4-BE49-F238E27FC236}">
                  <a16:creationId xmlns:a16="http://schemas.microsoft.com/office/drawing/2014/main" id="{EB2E87B6-A0D9-48CA-9C36-27D8E35E287A}"/>
                </a:ext>
              </a:extLst>
            </p:cNvPr>
            <p:cNvSpPr>
              <a:spLocks noChangeArrowheads="1"/>
            </p:cNvSpPr>
            <p:nvPr/>
          </p:nvSpPr>
          <p:spPr bwMode="auto">
            <a:xfrm>
              <a:off x="557212" y="0"/>
              <a:ext cx="106363" cy="228600"/>
            </a:xfrm>
            <a:custGeom>
              <a:avLst/>
              <a:gdLst>
                <a:gd name="T0" fmla="*/ 2147483646 w 79"/>
                <a:gd name="T1" fmla="*/ 2147483646 h 171"/>
                <a:gd name="T2" fmla="*/ 2147483646 w 79"/>
                <a:gd name="T3" fmla="*/ 2147483646 h 171"/>
                <a:gd name="T4" fmla="*/ 2147483646 w 79"/>
                <a:gd name="T5" fmla="*/ 2147483646 h 171"/>
                <a:gd name="T6" fmla="*/ 2147483646 w 79"/>
                <a:gd name="T7" fmla="*/ 2147483646 h 171"/>
                <a:gd name="T8" fmla="*/ 2147483646 w 79"/>
                <a:gd name="T9" fmla="*/ 2147483646 h 171"/>
                <a:gd name="T10" fmla="*/ 2147483646 w 79"/>
                <a:gd name="T11" fmla="*/ 2147483646 h 171"/>
                <a:gd name="T12" fmla="*/ 2147483646 w 79"/>
                <a:gd name="T13" fmla="*/ 2147483646 h 171"/>
                <a:gd name="T14" fmla="*/ 0 60000 65536"/>
                <a:gd name="T15" fmla="*/ 0 60000 65536"/>
                <a:gd name="T16" fmla="*/ 0 60000 65536"/>
                <a:gd name="T17" fmla="*/ 0 60000 65536"/>
                <a:gd name="T18" fmla="*/ 0 60000 65536"/>
                <a:gd name="T19" fmla="*/ 0 60000 65536"/>
                <a:gd name="T20" fmla="*/ 0 60000 65536"/>
                <a:gd name="T21" fmla="*/ 0 w 79"/>
                <a:gd name="T22" fmla="*/ 0 h 171"/>
                <a:gd name="T23" fmla="*/ 79 w 79"/>
                <a:gd name="T24" fmla="*/ 171 h 17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 h="171">
                  <a:moveTo>
                    <a:pt x="33" y="7"/>
                  </a:moveTo>
                  <a:cubicBezTo>
                    <a:pt x="28" y="3"/>
                    <a:pt x="20" y="0"/>
                    <a:pt x="14" y="6"/>
                  </a:cubicBezTo>
                  <a:cubicBezTo>
                    <a:pt x="2" y="16"/>
                    <a:pt x="0" y="51"/>
                    <a:pt x="11" y="90"/>
                  </a:cubicBezTo>
                  <a:cubicBezTo>
                    <a:pt x="16" y="108"/>
                    <a:pt x="23" y="126"/>
                    <a:pt x="34" y="141"/>
                  </a:cubicBezTo>
                  <a:cubicBezTo>
                    <a:pt x="43" y="154"/>
                    <a:pt x="64" y="171"/>
                    <a:pt x="73" y="148"/>
                  </a:cubicBezTo>
                  <a:cubicBezTo>
                    <a:pt x="79" y="132"/>
                    <a:pt x="78" y="104"/>
                    <a:pt x="70" y="73"/>
                  </a:cubicBezTo>
                  <a:cubicBezTo>
                    <a:pt x="61" y="42"/>
                    <a:pt x="47" y="17"/>
                    <a:pt x="33" y="7"/>
                  </a:cubicBezTo>
                  <a:close/>
                </a:path>
              </a:pathLst>
            </a:custGeom>
            <a:solidFill>
              <a:srgbClr val="000000"/>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atin typeface="Segoe UI" panose="020B0502040204020203" pitchFamily="34" charset="0"/>
                <a:cs typeface="Segoe UI" panose="020B0502040204020203" pitchFamily="34" charset="0"/>
              </a:endParaRPr>
            </a:p>
          </p:txBody>
        </p:sp>
        <p:sp>
          <p:nvSpPr>
            <p:cNvPr id="54305" name="Freeform 7">
              <a:extLst>
                <a:ext uri="{FF2B5EF4-FFF2-40B4-BE49-F238E27FC236}">
                  <a16:creationId xmlns:a16="http://schemas.microsoft.com/office/drawing/2014/main" id="{CD01B483-7906-4F8C-AE1D-AAA771F72A0E}"/>
                </a:ext>
              </a:extLst>
            </p:cNvPr>
            <p:cNvSpPr>
              <a:spLocks noChangeArrowheads="1"/>
            </p:cNvSpPr>
            <p:nvPr/>
          </p:nvSpPr>
          <p:spPr bwMode="auto">
            <a:xfrm>
              <a:off x="0" y="165100"/>
              <a:ext cx="198438" cy="171450"/>
            </a:xfrm>
            <a:custGeom>
              <a:avLst/>
              <a:gdLst>
                <a:gd name="T0" fmla="*/ 2147483646 w 149"/>
                <a:gd name="T1" fmla="*/ 2147483646 h 128"/>
                <a:gd name="T2" fmla="*/ 2147483646 w 149"/>
                <a:gd name="T3" fmla="*/ 2147483646 h 128"/>
                <a:gd name="T4" fmla="*/ 2147483646 w 149"/>
                <a:gd name="T5" fmla="*/ 2147483646 h 128"/>
                <a:gd name="T6" fmla="*/ 2147483646 w 149"/>
                <a:gd name="T7" fmla="*/ 2147483646 h 128"/>
                <a:gd name="T8" fmla="*/ 2147483646 w 149"/>
                <a:gd name="T9" fmla="*/ 2147483646 h 128"/>
                <a:gd name="T10" fmla="*/ 2147483646 w 149"/>
                <a:gd name="T11" fmla="*/ 2147483646 h 128"/>
                <a:gd name="T12" fmla="*/ 2147483646 w 149"/>
                <a:gd name="T13" fmla="*/ 2147483646 h 128"/>
                <a:gd name="T14" fmla="*/ 2147483646 w 149"/>
                <a:gd name="T15" fmla="*/ 2147483646 h 128"/>
                <a:gd name="T16" fmla="*/ 0 60000 65536"/>
                <a:gd name="T17" fmla="*/ 0 60000 65536"/>
                <a:gd name="T18" fmla="*/ 0 60000 65536"/>
                <a:gd name="T19" fmla="*/ 0 60000 65536"/>
                <a:gd name="T20" fmla="*/ 0 60000 65536"/>
                <a:gd name="T21" fmla="*/ 0 60000 65536"/>
                <a:gd name="T22" fmla="*/ 0 60000 65536"/>
                <a:gd name="T23" fmla="*/ 0 60000 65536"/>
                <a:gd name="T24" fmla="*/ 0 w 149"/>
                <a:gd name="T25" fmla="*/ 0 h 128"/>
                <a:gd name="T26" fmla="*/ 149 w 149"/>
                <a:gd name="T27" fmla="*/ 128 h 1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9" h="128">
                  <a:moveTo>
                    <a:pt x="37" y="125"/>
                  </a:moveTo>
                  <a:cubicBezTo>
                    <a:pt x="145" y="103"/>
                    <a:pt x="145" y="103"/>
                    <a:pt x="145" y="103"/>
                  </a:cubicBezTo>
                  <a:cubicBezTo>
                    <a:pt x="148" y="102"/>
                    <a:pt x="149" y="100"/>
                    <a:pt x="148" y="98"/>
                  </a:cubicBezTo>
                  <a:cubicBezTo>
                    <a:pt x="144" y="81"/>
                    <a:pt x="129" y="21"/>
                    <a:pt x="124" y="4"/>
                  </a:cubicBezTo>
                  <a:cubicBezTo>
                    <a:pt x="124" y="2"/>
                    <a:pt x="121" y="0"/>
                    <a:pt x="118" y="1"/>
                  </a:cubicBezTo>
                  <a:cubicBezTo>
                    <a:pt x="13" y="41"/>
                    <a:pt x="13" y="41"/>
                    <a:pt x="13" y="41"/>
                  </a:cubicBezTo>
                  <a:cubicBezTo>
                    <a:pt x="3" y="44"/>
                    <a:pt x="0" y="65"/>
                    <a:pt x="6" y="88"/>
                  </a:cubicBezTo>
                  <a:cubicBezTo>
                    <a:pt x="12" y="112"/>
                    <a:pt x="27" y="128"/>
                    <a:pt x="37" y="125"/>
                  </a:cubicBezTo>
                  <a:close/>
                </a:path>
              </a:pathLst>
            </a:custGeom>
            <a:solidFill>
              <a:srgbClr val="000000"/>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atin typeface="Segoe UI" panose="020B0502040204020203" pitchFamily="34" charset="0"/>
                <a:cs typeface="Segoe UI" panose="020B0502040204020203" pitchFamily="34" charset="0"/>
              </a:endParaRPr>
            </a:p>
          </p:txBody>
        </p:sp>
        <p:sp>
          <p:nvSpPr>
            <p:cNvPr id="54306" name="Freeform 8">
              <a:extLst>
                <a:ext uri="{FF2B5EF4-FFF2-40B4-BE49-F238E27FC236}">
                  <a16:creationId xmlns:a16="http://schemas.microsoft.com/office/drawing/2014/main" id="{73BC8F82-F176-4D25-A65D-48B60A8B7F40}"/>
                </a:ext>
              </a:extLst>
            </p:cNvPr>
            <p:cNvSpPr>
              <a:spLocks noChangeArrowheads="1"/>
            </p:cNvSpPr>
            <p:nvPr/>
          </p:nvSpPr>
          <p:spPr bwMode="auto">
            <a:xfrm>
              <a:off x="109537" y="68262"/>
              <a:ext cx="427038" cy="552450"/>
            </a:xfrm>
            <a:custGeom>
              <a:avLst/>
              <a:gdLst>
                <a:gd name="T0" fmla="*/ 2147483646 w 319"/>
                <a:gd name="T1" fmla="*/ 2147483646 h 413"/>
                <a:gd name="T2" fmla="*/ 2147483646 w 319"/>
                <a:gd name="T3" fmla="*/ 2147483646 h 413"/>
                <a:gd name="T4" fmla="*/ 2147483646 w 319"/>
                <a:gd name="T5" fmla="*/ 2147483646 h 413"/>
                <a:gd name="T6" fmla="*/ 2147483646 w 319"/>
                <a:gd name="T7" fmla="*/ 2147483646 h 413"/>
                <a:gd name="T8" fmla="*/ 2147483646 w 319"/>
                <a:gd name="T9" fmla="*/ 2147483646 h 413"/>
                <a:gd name="T10" fmla="*/ 2147483646 w 319"/>
                <a:gd name="T11" fmla="*/ 2147483646 h 413"/>
                <a:gd name="T12" fmla="*/ 2147483646 w 319"/>
                <a:gd name="T13" fmla="*/ 2147483646 h 413"/>
                <a:gd name="T14" fmla="*/ 2147483646 w 319"/>
                <a:gd name="T15" fmla="*/ 2147483646 h 413"/>
                <a:gd name="T16" fmla="*/ 2147483646 w 319"/>
                <a:gd name="T17" fmla="*/ 2147483646 h 413"/>
                <a:gd name="T18" fmla="*/ 2147483646 w 319"/>
                <a:gd name="T19" fmla="*/ 2147483646 h 413"/>
                <a:gd name="T20" fmla="*/ 2147483646 w 319"/>
                <a:gd name="T21" fmla="*/ 2147483646 h 413"/>
                <a:gd name="T22" fmla="*/ 2147483646 w 319"/>
                <a:gd name="T23" fmla="*/ 2147483646 h 413"/>
                <a:gd name="T24" fmla="*/ 2147483646 w 319"/>
                <a:gd name="T25" fmla="*/ 2147483646 h 413"/>
                <a:gd name="T26" fmla="*/ 2147483646 w 319"/>
                <a:gd name="T27" fmla="*/ 2147483646 h 413"/>
                <a:gd name="T28" fmla="*/ 2147483646 w 319"/>
                <a:gd name="T29" fmla="*/ 2147483646 h 413"/>
                <a:gd name="T30" fmla="*/ 2147483646 w 319"/>
                <a:gd name="T31" fmla="*/ 2147483646 h 413"/>
                <a:gd name="T32" fmla="*/ 2147483646 w 319"/>
                <a:gd name="T33" fmla="*/ 2147483646 h 413"/>
                <a:gd name="T34" fmla="*/ 2147483646 w 319"/>
                <a:gd name="T35" fmla="*/ 2147483646 h 413"/>
                <a:gd name="T36" fmla="*/ 2147483646 w 319"/>
                <a:gd name="T37" fmla="*/ 2147483646 h 413"/>
                <a:gd name="T38" fmla="*/ 2147483646 w 319"/>
                <a:gd name="T39" fmla="*/ 2147483646 h 413"/>
                <a:gd name="T40" fmla="*/ 2147483646 w 319"/>
                <a:gd name="T41" fmla="*/ 2147483646 h 413"/>
                <a:gd name="T42" fmla="*/ 2147483646 w 319"/>
                <a:gd name="T43" fmla="*/ 2147483646 h 413"/>
                <a:gd name="T44" fmla="*/ 2147483646 w 319"/>
                <a:gd name="T45" fmla="*/ 2147483646 h 413"/>
                <a:gd name="T46" fmla="*/ 2147483646 w 319"/>
                <a:gd name="T47" fmla="*/ 2147483646 h 413"/>
                <a:gd name="T48" fmla="*/ 2147483646 w 319"/>
                <a:gd name="T49" fmla="*/ 2147483646 h 413"/>
                <a:gd name="T50" fmla="*/ 2147483646 w 319"/>
                <a:gd name="T51" fmla="*/ 2147483646 h 413"/>
                <a:gd name="T52" fmla="*/ 2147483646 w 319"/>
                <a:gd name="T53" fmla="*/ 2147483646 h 413"/>
                <a:gd name="T54" fmla="*/ 2147483646 w 319"/>
                <a:gd name="T55" fmla="*/ 2147483646 h 413"/>
                <a:gd name="T56" fmla="*/ 2147483646 w 319"/>
                <a:gd name="T57" fmla="*/ 2147483646 h 413"/>
                <a:gd name="T58" fmla="*/ 2147483646 w 319"/>
                <a:gd name="T59" fmla="*/ 2147483646 h 413"/>
                <a:gd name="T60" fmla="*/ 2147483646 w 319"/>
                <a:gd name="T61" fmla="*/ 2147483646 h 413"/>
                <a:gd name="T62" fmla="*/ 2147483646 w 319"/>
                <a:gd name="T63" fmla="*/ 2147483646 h 4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19"/>
                <a:gd name="T97" fmla="*/ 0 h 413"/>
                <a:gd name="T98" fmla="*/ 319 w 319"/>
                <a:gd name="T99" fmla="*/ 413 h 41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19" h="413">
                  <a:moveTo>
                    <a:pt x="282" y="404"/>
                  </a:moveTo>
                  <a:cubicBezTo>
                    <a:pt x="289" y="411"/>
                    <a:pt x="303" y="411"/>
                    <a:pt x="311" y="404"/>
                  </a:cubicBezTo>
                  <a:cubicBezTo>
                    <a:pt x="319" y="396"/>
                    <a:pt x="319" y="383"/>
                    <a:pt x="311" y="375"/>
                  </a:cubicBezTo>
                  <a:cubicBezTo>
                    <a:pt x="189" y="254"/>
                    <a:pt x="189" y="254"/>
                    <a:pt x="189" y="254"/>
                  </a:cubicBezTo>
                  <a:cubicBezTo>
                    <a:pt x="181" y="246"/>
                    <a:pt x="177" y="236"/>
                    <a:pt x="177" y="225"/>
                  </a:cubicBezTo>
                  <a:cubicBezTo>
                    <a:pt x="177" y="185"/>
                    <a:pt x="177" y="185"/>
                    <a:pt x="177" y="185"/>
                  </a:cubicBezTo>
                  <a:cubicBezTo>
                    <a:pt x="177" y="179"/>
                    <a:pt x="182" y="174"/>
                    <a:pt x="187" y="173"/>
                  </a:cubicBezTo>
                  <a:cubicBezTo>
                    <a:pt x="210" y="169"/>
                    <a:pt x="210" y="169"/>
                    <a:pt x="210" y="169"/>
                  </a:cubicBezTo>
                  <a:cubicBezTo>
                    <a:pt x="223" y="167"/>
                    <a:pt x="233" y="152"/>
                    <a:pt x="229" y="139"/>
                  </a:cubicBezTo>
                  <a:cubicBezTo>
                    <a:pt x="198" y="20"/>
                    <a:pt x="198" y="20"/>
                    <a:pt x="198" y="20"/>
                  </a:cubicBezTo>
                  <a:cubicBezTo>
                    <a:pt x="197" y="18"/>
                    <a:pt x="197" y="15"/>
                    <a:pt x="195" y="13"/>
                  </a:cubicBezTo>
                  <a:cubicBezTo>
                    <a:pt x="189" y="4"/>
                    <a:pt x="176" y="0"/>
                    <a:pt x="166" y="4"/>
                  </a:cubicBezTo>
                  <a:cubicBezTo>
                    <a:pt x="78" y="39"/>
                    <a:pt x="78" y="39"/>
                    <a:pt x="78" y="39"/>
                  </a:cubicBezTo>
                  <a:cubicBezTo>
                    <a:pt x="67" y="43"/>
                    <a:pt x="61" y="56"/>
                    <a:pt x="64" y="67"/>
                  </a:cubicBezTo>
                  <a:cubicBezTo>
                    <a:pt x="89" y="167"/>
                    <a:pt x="89" y="167"/>
                    <a:pt x="89" y="167"/>
                  </a:cubicBezTo>
                  <a:cubicBezTo>
                    <a:pt x="92" y="178"/>
                    <a:pt x="102" y="186"/>
                    <a:pt x="113" y="186"/>
                  </a:cubicBezTo>
                  <a:cubicBezTo>
                    <a:pt x="114" y="186"/>
                    <a:pt x="120" y="185"/>
                    <a:pt x="127" y="184"/>
                  </a:cubicBezTo>
                  <a:cubicBezTo>
                    <a:pt x="134" y="183"/>
                    <a:pt x="141" y="188"/>
                    <a:pt x="141" y="196"/>
                  </a:cubicBezTo>
                  <a:cubicBezTo>
                    <a:pt x="141" y="226"/>
                    <a:pt x="141" y="226"/>
                    <a:pt x="141" y="226"/>
                  </a:cubicBezTo>
                  <a:cubicBezTo>
                    <a:pt x="141" y="237"/>
                    <a:pt x="137" y="247"/>
                    <a:pt x="129" y="255"/>
                  </a:cubicBezTo>
                  <a:cubicBezTo>
                    <a:pt x="8" y="376"/>
                    <a:pt x="8" y="376"/>
                    <a:pt x="8" y="376"/>
                  </a:cubicBezTo>
                  <a:cubicBezTo>
                    <a:pt x="0" y="384"/>
                    <a:pt x="0" y="397"/>
                    <a:pt x="8" y="405"/>
                  </a:cubicBezTo>
                  <a:cubicBezTo>
                    <a:pt x="16" y="412"/>
                    <a:pt x="29" y="413"/>
                    <a:pt x="37" y="405"/>
                  </a:cubicBezTo>
                  <a:cubicBezTo>
                    <a:pt x="121" y="321"/>
                    <a:pt x="121" y="321"/>
                    <a:pt x="121" y="321"/>
                  </a:cubicBezTo>
                  <a:cubicBezTo>
                    <a:pt x="128" y="313"/>
                    <a:pt x="141" y="319"/>
                    <a:pt x="141" y="329"/>
                  </a:cubicBezTo>
                  <a:cubicBezTo>
                    <a:pt x="141" y="389"/>
                    <a:pt x="141" y="389"/>
                    <a:pt x="141" y="389"/>
                  </a:cubicBezTo>
                  <a:cubicBezTo>
                    <a:pt x="141" y="391"/>
                    <a:pt x="141" y="392"/>
                    <a:pt x="142" y="394"/>
                  </a:cubicBezTo>
                  <a:cubicBezTo>
                    <a:pt x="146" y="412"/>
                    <a:pt x="173" y="412"/>
                    <a:pt x="177" y="394"/>
                  </a:cubicBezTo>
                  <a:cubicBezTo>
                    <a:pt x="178" y="392"/>
                    <a:pt x="178" y="391"/>
                    <a:pt x="178" y="389"/>
                  </a:cubicBezTo>
                  <a:cubicBezTo>
                    <a:pt x="178" y="329"/>
                    <a:pt x="178" y="329"/>
                    <a:pt x="178" y="329"/>
                  </a:cubicBezTo>
                  <a:cubicBezTo>
                    <a:pt x="178" y="319"/>
                    <a:pt x="191" y="313"/>
                    <a:pt x="199" y="321"/>
                  </a:cubicBezTo>
                  <a:cubicBezTo>
                    <a:pt x="198" y="320"/>
                    <a:pt x="282" y="404"/>
                    <a:pt x="282" y="404"/>
                  </a:cubicBezTo>
                  <a:close/>
                </a:path>
              </a:pathLst>
            </a:custGeom>
            <a:solidFill>
              <a:srgbClr val="000000"/>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en-US">
                <a:latin typeface="Segoe UI" panose="020B0502040204020203" pitchFamily="34" charset="0"/>
                <a:cs typeface="Segoe UI" panose="020B0502040204020203" pitchFamily="34" charset="0"/>
              </a:endParaRPr>
            </a:p>
          </p:txBody>
        </p:sp>
      </p:grpSp>
      <p:sp>
        <p:nvSpPr>
          <p:cNvPr id="54286" name="矩形 19">
            <a:extLst>
              <a:ext uri="{FF2B5EF4-FFF2-40B4-BE49-F238E27FC236}">
                <a16:creationId xmlns:a16="http://schemas.microsoft.com/office/drawing/2014/main" id="{ABC55FCD-3E7D-4288-8C44-E2F1400F3516}"/>
              </a:ext>
            </a:extLst>
          </p:cNvPr>
          <p:cNvSpPr>
            <a:spLocks noChangeArrowheads="1"/>
          </p:cNvSpPr>
          <p:nvPr/>
        </p:nvSpPr>
        <p:spPr bwMode="auto">
          <a:xfrm>
            <a:off x="2250682" y="3702626"/>
            <a:ext cx="16898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800">
                <a:solidFill>
                  <a:srgbClr val="000000"/>
                </a:solidFill>
                <a:latin typeface="Segoe UI" panose="020B0502040204020203" pitchFamily="34" charset="0"/>
                <a:cs typeface="Segoe UI" panose="020B0502040204020203" pitchFamily="34" charset="0"/>
              </a:rPr>
              <a:t>Model Choices</a:t>
            </a:r>
            <a:endParaRPr lang="zh-CN" altLang="en-US" sz="1800">
              <a:solidFill>
                <a:srgbClr val="000000"/>
              </a:solidFill>
              <a:latin typeface="Segoe UI" panose="020B0502040204020203" pitchFamily="34" charset="0"/>
              <a:cs typeface="Segoe UI" panose="020B0502040204020203" pitchFamily="34" charset="0"/>
              <a:sym typeface="宋体" panose="02010600030101010101" pitchFamily="2" charset="-122"/>
            </a:endParaRPr>
          </a:p>
        </p:txBody>
      </p:sp>
      <p:sp>
        <p:nvSpPr>
          <p:cNvPr id="54287" name="文本框 20">
            <a:extLst>
              <a:ext uri="{FF2B5EF4-FFF2-40B4-BE49-F238E27FC236}">
                <a16:creationId xmlns:a16="http://schemas.microsoft.com/office/drawing/2014/main" id="{EC5C056C-8979-4FFD-B515-CB5DF5CA0A39}"/>
              </a:ext>
            </a:extLst>
          </p:cNvPr>
          <p:cNvSpPr>
            <a:spLocks noChangeArrowheads="1"/>
          </p:cNvSpPr>
          <p:nvPr/>
        </p:nvSpPr>
        <p:spPr bwMode="auto">
          <a:xfrm>
            <a:off x="549275" y="1999764"/>
            <a:ext cx="2391731"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3200">
                <a:solidFill>
                  <a:schemeClr val="bg1"/>
                </a:solidFill>
                <a:latin typeface="Segoe UI" panose="020B0502040204020203" pitchFamily="34" charset="0"/>
                <a:cs typeface="Segoe UI" panose="020B0502040204020203" pitchFamily="34" charset="0"/>
                <a:sym typeface="Arial" panose="020B0604020202020204" pitchFamily="34" charset="0"/>
              </a:rPr>
              <a:t>Decision Tree</a:t>
            </a:r>
          </a:p>
        </p:txBody>
      </p:sp>
      <p:sp>
        <p:nvSpPr>
          <p:cNvPr id="54288" name="文本框 21">
            <a:extLst>
              <a:ext uri="{FF2B5EF4-FFF2-40B4-BE49-F238E27FC236}">
                <a16:creationId xmlns:a16="http://schemas.microsoft.com/office/drawing/2014/main" id="{A8F34F02-3C6F-47EC-BC7A-192A2D0AAA57}"/>
              </a:ext>
            </a:extLst>
          </p:cNvPr>
          <p:cNvSpPr>
            <a:spLocks noChangeArrowheads="1"/>
          </p:cNvSpPr>
          <p:nvPr/>
        </p:nvSpPr>
        <p:spPr bwMode="auto">
          <a:xfrm>
            <a:off x="3329196" y="2006074"/>
            <a:ext cx="214450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3200">
                <a:solidFill>
                  <a:srgbClr val="000000"/>
                </a:solidFill>
                <a:latin typeface="Segoe UI" panose="020B0502040204020203" pitchFamily="34" charset="0"/>
                <a:cs typeface="Segoe UI" panose="020B0502040204020203" pitchFamily="34" charset="0"/>
                <a:sym typeface="Arial" panose="020B0604020202020204" pitchFamily="34" charset="0"/>
              </a:rPr>
              <a:t>Gradient Boost</a:t>
            </a:r>
          </a:p>
        </p:txBody>
      </p:sp>
      <p:sp>
        <p:nvSpPr>
          <p:cNvPr id="54289" name="文本框 22">
            <a:extLst>
              <a:ext uri="{FF2B5EF4-FFF2-40B4-BE49-F238E27FC236}">
                <a16:creationId xmlns:a16="http://schemas.microsoft.com/office/drawing/2014/main" id="{1C3122F1-F9F1-4A81-8A90-0529280F43DC}"/>
              </a:ext>
            </a:extLst>
          </p:cNvPr>
          <p:cNvSpPr>
            <a:spLocks noChangeArrowheads="1"/>
          </p:cNvSpPr>
          <p:nvPr/>
        </p:nvSpPr>
        <p:spPr bwMode="auto">
          <a:xfrm>
            <a:off x="768706" y="4183332"/>
            <a:ext cx="186019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3200">
                <a:solidFill>
                  <a:srgbClr val="000000"/>
                </a:solidFill>
                <a:latin typeface="Segoe UI" panose="020B0502040204020203" pitchFamily="34" charset="0"/>
                <a:cs typeface="Segoe UI" panose="020B0502040204020203" pitchFamily="34" charset="0"/>
                <a:sym typeface="Arial" panose="020B0604020202020204" pitchFamily="34" charset="0"/>
              </a:rPr>
              <a:t>Random Forest</a:t>
            </a:r>
          </a:p>
        </p:txBody>
      </p:sp>
      <p:sp>
        <p:nvSpPr>
          <p:cNvPr id="54290" name="文本框 23">
            <a:extLst>
              <a:ext uri="{FF2B5EF4-FFF2-40B4-BE49-F238E27FC236}">
                <a16:creationId xmlns:a16="http://schemas.microsoft.com/office/drawing/2014/main" id="{85F42549-F61F-4E52-B18B-D9843EFCC5F9}"/>
              </a:ext>
            </a:extLst>
          </p:cNvPr>
          <p:cNvSpPr>
            <a:spLocks noChangeArrowheads="1"/>
          </p:cNvSpPr>
          <p:nvPr/>
        </p:nvSpPr>
        <p:spPr bwMode="auto">
          <a:xfrm>
            <a:off x="3529253" y="4415840"/>
            <a:ext cx="17031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3200">
                <a:solidFill>
                  <a:schemeClr val="bg1"/>
                </a:solidFill>
                <a:latin typeface="Segoe UI" panose="020B0502040204020203" pitchFamily="34" charset="0"/>
                <a:cs typeface="Segoe UI" panose="020B0502040204020203" pitchFamily="34" charset="0"/>
                <a:sym typeface="Arial" panose="020B0604020202020204" pitchFamily="34" charset="0"/>
              </a:rPr>
              <a:t>Logistic</a:t>
            </a:r>
          </a:p>
        </p:txBody>
      </p:sp>
      <p:sp>
        <p:nvSpPr>
          <p:cNvPr id="35" name="文本框 37">
            <a:extLst>
              <a:ext uri="{FF2B5EF4-FFF2-40B4-BE49-F238E27FC236}">
                <a16:creationId xmlns:a16="http://schemas.microsoft.com/office/drawing/2014/main" id="{394C574D-B08D-4F3D-AAC8-984FB5348894}"/>
              </a:ext>
            </a:extLst>
          </p:cNvPr>
          <p:cNvSpPr>
            <a:spLocks noChangeArrowheads="1"/>
          </p:cNvSpPr>
          <p:nvPr/>
        </p:nvSpPr>
        <p:spPr bwMode="auto">
          <a:xfrm>
            <a:off x="6751636" y="1446212"/>
            <a:ext cx="4925177" cy="738664"/>
          </a:xfrm>
          <a:prstGeom prst="rect">
            <a:avLst/>
          </a:prstGeom>
          <a:noFill/>
          <a:ln w="28575">
            <a:solidFill>
              <a:srgbClr val="FFCD33"/>
            </a:solid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2400" dirty="0">
                <a:solidFill>
                  <a:srgbClr val="3F3F3F"/>
                </a:solidFill>
                <a:latin typeface="Segoe UI" panose="020B0502040204020203" pitchFamily="34" charset="0"/>
                <a:cs typeface="Segoe UI" panose="020B0502040204020203" pitchFamily="34" charset="0"/>
                <a:sym typeface="Arial" panose="020B0604020202020204" pitchFamily="34" charset="0"/>
              </a:rPr>
              <a:t>ROC shape similar for all classifiers</a:t>
            </a:r>
          </a:p>
          <a:p>
            <a:pPr algn="ctr" eaLnBrk="1" hangingPunct="1">
              <a:lnSpc>
                <a:spcPct val="100000"/>
              </a:lnSpc>
              <a:spcBef>
                <a:spcPct val="0"/>
              </a:spcBef>
              <a:buNone/>
            </a:pPr>
            <a:r>
              <a:rPr lang="en-US" altLang="zh-CN" sz="1800" dirty="0">
                <a:solidFill>
                  <a:srgbClr val="3F3F3F"/>
                </a:solidFill>
                <a:latin typeface="Segoe UI" panose="020B0502040204020203" pitchFamily="34" charset="0"/>
                <a:cs typeface="Segoe UI" panose="020B0502040204020203" pitchFamily="34" charset="0"/>
                <a:sym typeface="Arial" panose="020B0604020202020204" pitchFamily="34" charset="0"/>
              </a:rPr>
              <a:t>  Chose the model with highest AUC</a:t>
            </a:r>
          </a:p>
        </p:txBody>
      </p:sp>
      <p:pic>
        <p:nvPicPr>
          <p:cNvPr id="36" name="Picture 35">
            <a:extLst>
              <a:ext uri="{FF2B5EF4-FFF2-40B4-BE49-F238E27FC236}">
                <a16:creationId xmlns:a16="http://schemas.microsoft.com/office/drawing/2014/main" id="{A124FE30-F895-4672-986D-8A27D0B4CDFF}"/>
              </a:ext>
            </a:extLst>
          </p:cNvPr>
          <p:cNvPicPr/>
          <p:nvPr/>
        </p:nvPicPr>
        <p:blipFill>
          <a:blip r:embed="rId3"/>
          <a:stretch>
            <a:fillRect/>
          </a:stretch>
        </p:blipFill>
        <p:spPr>
          <a:xfrm>
            <a:off x="6751636" y="2281181"/>
            <a:ext cx="4925177" cy="3344911"/>
          </a:xfrm>
          <a:prstGeom prst="rect">
            <a:avLst/>
          </a:prstGeom>
          <a:ln>
            <a:solidFill>
              <a:schemeClr val="tx1"/>
            </a:solidFill>
          </a:ln>
        </p:spPr>
      </p:pic>
      <p:sp>
        <p:nvSpPr>
          <p:cNvPr id="24" name="文本框 39">
            <a:extLst>
              <a:ext uri="{FF2B5EF4-FFF2-40B4-BE49-F238E27FC236}">
                <a16:creationId xmlns:a16="http://schemas.microsoft.com/office/drawing/2014/main" id="{5DFB3E6B-02BB-4ECF-B315-50845CFDF051}"/>
              </a:ext>
            </a:extLst>
          </p:cNvPr>
          <p:cNvSpPr>
            <a:spLocks noChangeArrowheads="1"/>
          </p:cNvSpPr>
          <p:nvPr/>
        </p:nvSpPr>
        <p:spPr bwMode="auto">
          <a:xfrm>
            <a:off x="1881029" y="6340360"/>
            <a:ext cx="88376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2400" b="1" dirty="0">
                <a:solidFill>
                  <a:srgbClr val="FFCF01"/>
                </a:solidFill>
                <a:latin typeface="Segoe UI" panose="020B0502040204020203" pitchFamily="34" charset="0"/>
                <a:cs typeface="Segoe UI" panose="020B0502040204020203" pitchFamily="34" charset="0"/>
                <a:sym typeface="Arial" panose="020B0604020202020204" pitchFamily="34" charset="0"/>
              </a:rPr>
              <a:t>Metrics Considered: F-measure, Accuracy, Precision, Recall</a:t>
            </a:r>
          </a:p>
        </p:txBody>
      </p:sp>
    </p:spTree>
    <p:extLst>
      <p:ext uri="{BB962C8B-B14F-4D97-AF65-F5344CB8AC3E}">
        <p14:creationId xmlns:p14="http://schemas.microsoft.com/office/powerpoint/2010/main" val="528602740"/>
      </p:ext>
    </p:extLst>
  </p:cSld>
  <p:clrMapOvr>
    <a:masterClrMapping/>
  </p:clrMapOvr>
</p:sld>
</file>

<file path=ppt/theme/theme1.xml><?xml version="1.0" encoding="utf-8"?>
<a:theme xmlns:a="http://schemas.openxmlformats.org/drawingml/2006/main" name="Office 主题">
  <a:themeElements>
    <a:clrScheme name="">
      <a:dk1>
        <a:srgbClr val="000000"/>
      </a:dk1>
      <a:lt1>
        <a:srgbClr val="FFFFFF"/>
      </a:lt1>
      <a:dk2>
        <a:srgbClr val="5E5E5E"/>
      </a:dk2>
      <a:lt2>
        <a:srgbClr val="DDDDDD"/>
      </a:lt2>
      <a:accent1>
        <a:srgbClr val="418AB3"/>
      </a:accent1>
      <a:accent2>
        <a:srgbClr val="A6B727"/>
      </a:accent2>
      <a:accent3>
        <a:srgbClr val="FFFFFF"/>
      </a:accent3>
      <a:accent4>
        <a:srgbClr val="000000"/>
      </a:accent4>
      <a:accent5>
        <a:srgbClr val="B0C4D6"/>
      </a:accent5>
      <a:accent6>
        <a:srgbClr val="96A622"/>
      </a:accent6>
      <a:hlink>
        <a:srgbClr val="F59E00"/>
      </a:hlink>
      <a:folHlink>
        <a:srgbClr val="B2B2B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5E5E5E"/>
      </a:dk2>
      <a:lt2>
        <a:srgbClr val="DDDDDD"/>
      </a:lt2>
      <a:accent1>
        <a:srgbClr val="418AB3"/>
      </a:accent1>
      <a:accent2>
        <a:srgbClr val="A6B727"/>
      </a:accent2>
      <a:accent3>
        <a:srgbClr val="FFFFFF"/>
      </a:accent3>
      <a:accent4>
        <a:srgbClr val="000000"/>
      </a:accent4>
      <a:accent5>
        <a:srgbClr val="B0C4D6"/>
      </a:accent5>
      <a:accent6>
        <a:srgbClr val="96A622"/>
      </a:accent6>
      <a:hlink>
        <a:srgbClr val="F59E00"/>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2073</Words>
  <Application>Microsoft Office PowerPoint</Application>
  <PresentationFormat>Widescreen</PresentationFormat>
  <Paragraphs>305</Paragraphs>
  <Slides>22</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SimSun</vt:lpstr>
      <vt:lpstr>Calibri Light</vt:lpstr>
      <vt:lpstr>Segoe UI</vt:lpstr>
      <vt:lpstr>Arial</vt:lpstr>
      <vt:lpstr>Calibri</vt:lpstr>
      <vt:lpstr>Angsana New</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四川大学商学院</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锐旗设计；https://9ppt.taobao.com</dc:title>
  <dc:subject/>
  <dc:creator>锐旗设计;https://9ppt.taobao.com</dc:creator>
  <cp:keywords>锐旗设计；https:/9ppt.taobao.com</cp:keywords>
  <dc:description/>
  <cp:lastModifiedBy>Dipeeka Bastola</cp:lastModifiedBy>
  <cp:revision>2</cp:revision>
  <dcterms:created xsi:type="dcterms:W3CDTF">2015-03-05T13:13:00Z</dcterms:created>
  <dcterms:modified xsi:type="dcterms:W3CDTF">2020-04-13T16:17:59Z</dcterms:modified>
  <cp:category>锐旗设计；https://9ppt.taobao.com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2052-9.1.0.4953</vt:lpwstr>
  </property>
</Properties>
</file>